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17"/>
  </p:notesMasterIdLst>
  <p:handoutMasterIdLst>
    <p:handoutMasterId r:id="rId18"/>
  </p:handoutMasterIdLst>
  <p:sldIdLst>
    <p:sldId id="418" r:id="rId3"/>
    <p:sldId id="399" r:id="rId4"/>
    <p:sldId id="381" r:id="rId5"/>
    <p:sldId id="382" r:id="rId6"/>
    <p:sldId id="328" r:id="rId7"/>
    <p:sldId id="426" r:id="rId8"/>
    <p:sldId id="401" r:id="rId9"/>
    <p:sldId id="402" r:id="rId10"/>
    <p:sldId id="403" r:id="rId11"/>
    <p:sldId id="408" r:id="rId12"/>
    <p:sldId id="409" r:id="rId13"/>
    <p:sldId id="425" r:id="rId14"/>
    <p:sldId id="410" r:id="rId15"/>
    <p:sldId id="258" r:id="rId16"/>
  </p:sldIdLst>
  <p:sldSz cx="9144000" cy="6858000" type="screen4x3"/>
  <p:notesSz cx="6950075" cy="9236075"/>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40404"/>
    <a:srgbClr val="070605"/>
    <a:srgbClr val="C0AEA1"/>
    <a:srgbClr val="4C423C"/>
    <a:srgbClr val="665A5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42" autoAdjust="0"/>
    <p:restoredTop sz="90866" autoAdjust="0"/>
  </p:normalViewPr>
  <p:slideViewPr>
    <p:cSldViewPr>
      <p:cViewPr varScale="1">
        <p:scale>
          <a:sx n="76" d="100"/>
          <a:sy n="76" d="100"/>
        </p:scale>
        <p:origin x="-1860" y="-84"/>
      </p:cViewPr>
      <p:guideLst>
        <p:guide orient="horz" pos="2160"/>
        <p:guide pos="2880"/>
      </p:guideLst>
    </p:cSldViewPr>
  </p:slideViewPr>
  <p:outlineViewPr>
    <p:cViewPr>
      <p:scale>
        <a:sx n="33" d="100"/>
        <a:sy n="33" d="100"/>
      </p:scale>
      <p:origin x="0" y="13002"/>
    </p:cViewPr>
  </p:outlineViewPr>
  <p:notesTextViewPr>
    <p:cViewPr>
      <p:scale>
        <a:sx n="100" d="100"/>
        <a:sy n="100" d="100"/>
      </p:scale>
      <p:origin x="0" y="0"/>
    </p:cViewPr>
  </p:notesTextViewPr>
  <p:sorterViewPr>
    <p:cViewPr>
      <p:scale>
        <a:sx n="44" d="100"/>
        <a:sy n="44" d="100"/>
      </p:scale>
      <p:origin x="0" y="0"/>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11699"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eaLnBrk="0" hangingPunct="0">
              <a:defRPr sz="1200" b="0">
                <a:ea typeface="ＭＳ Ｐゴシック" pitchFamily="1" charset="-128"/>
                <a:cs typeface="+mn-cs"/>
              </a:defRPr>
            </a:lvl1pPr>
          </a:lstStyle>
          <a:p>
            <a:pPr>
              <a:defRPr/>
            </a:pPr>
            <a:endParaRPr lang="en-US"/>
          </a:p>
        </p:txBody>
      </p:sp>
      <p:sp>
        <p:nvSpPr>
          <p:cNvPr id="5123" name="Rectangle 3"/>
          <p:cNvSpPr>
            <a:spLocks noGrp="1" noChangeArrowheads="1"/>
          </p:cNvSpPr>
          <p:nvPr>
            <p:ph type="dt" sz="quarter" idx="1"/>
          </p:nvPr>
        </p:nvSpPr>
        <p:spPr bwMode="auto">
          <a:xfrm>
            <a:off x="3938377" y="0"/>
            <a:ext cx="3011699"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algn="r" eaLnBrk="0" hangingPunct="0">
              <a:defRPr sz="1200" b="0">
                <a:ea typeface="ＭＳ Ｐゴシック" pitchFamily="1" charset="-128"/>
                <a:cs typeface="+mn-cs"/>
              </a:defRPr>
            </a:lvl1pPr>
          </a:lstStyle>
          <a:p>
            <a:pPr>
              <a:defRPr/>
            </a:pPr>
            <a:endParaRPr lang="en-US"/>
          </a:p>
        </p:txBody>
      </p:sp>
      <p:sp>
        <p:nvSpPr>
          <p:cNvPr id="5124" name="Rectangle 4"/>
          <p:cNvSpPr>
            <a:spLocks noGrp="1" noChangeArrowheads="1"/>
          </p:cNvSpPr>
          <p:nvPr>
            <p:ph type="ftr" sz="quarter" idx="2"/>
          </p:nvPr>
        </p:nvSpPr>
        <p:spPr bwMode="auto">
          <a:xfrm>
            <a:off x="0" y="8774272"/>
            <a:ext cx="3011699"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eaLnBrk="0" hangingPunct="0">
              <a:defRPr sz="1200" b="0">
                <a:ea typeface="ＭＳ Ｐゴシック" pitchFamily="1" charset="-128"/>
                <a:cs typeface="+mn-cs"/>
              </a:defRPr>
            </a:lvl1pPr>
          </a:lstStyle>
          <a:p>
            <a:pPr>
              <a:defRPr/>
            </a:pPr>
            <a:endParaRPr lang="en-US"/>
          </a:p>
        </p:txBody>
      </p:sp>
      <p:sp>
        <p:nvSpPr>
          <p:cNvPr id="5125" name="Rectangle 5"/>
          <p:cNvSpPr>
            <a:spLocks noGrp="1" noChangeArrowheads="1"/>
          </p:cNvSpPr>
          <p:nvPr>
            <p:ph type="sldNum" sz="quarter" idx="3"/>
          </p:nvPr>
        </p:nvSpPr>
        <p:spPr bwMode="auto">
          <a:xfrm>
            <a:off x="3938377" y="8774272"/>
            <a:ext cx="3011699"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algn="r" eaLnBrk="0" hangingPunct="0">
              <a:defRPr sz="1200" b="0">
                <a:ea typeface="ＭＳ Ｐゴシック" pitchFamily="1" charset="-128"/>
                <a:cs typeface="+mn-cs"/>
              </a:defRPr>
            </a:lvl1pPr>
          </a:lstStyle>
          <a:p>
            <a:pPr>
              <a:defRPr/>
            </a:pPr>
            <a:fld id="{FA99AD48-5508-4976-85C0-323579345362}" type="slidenum">
              <a:rPr lang="en-US"/>
              <a:pPr>
                <a:defRPr/>
              </a:pPr>
              <a:t>‹#›</a:t>
            </a:fld>
            <a:endParaRPr lang="en-US"/>
          </a:p>
        </p:txBody>
      </p:sp>
    </p:spTree>
    <p:extLst>
      <p:ext uri="{BB962C8B-B14F-4D97-AF65-F5344CB8AC3E}">
        <p14:creationId xmlns:p14="http://schemas.microsoft.com/office/powerpoint/2010/main" xmlns="" val="1078493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11699"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eaLnBrk="0" hangingPunct="0">
              <a:defRPr sz="1200" b="0">
                <a:ea typeface="ＭＳ Ｐゴシック" pitchFamily="1" charset="-128"/>
                <a:cs typeface="+mn-cs"/>
              </a:defRPr>
            </a:lvl1pPr>
          </a:lstStyle>
          <a:p>
            <a:pPr>
              <a:defRPr/>
            </a:pPr>
            <a:endParaRPr lang="en-US"/>
          </a:p>
        </p:txBody>
      </p:sp>
      <p:sp>
        <p:nvSpPr>
          <p:cNvPr id="3075" name="Rectangle 3"/>
          <p:cNvSpPr>
            <a:spLocks noGrp="1" noChangeArrowheads="1"/>
          </p:cNvSpPr>
          <p:nvPr>
            <p:ph type="dt" idx="1"/>
          </p:nvPr>
        </p:nvSpPr>
        <p:spPr bwMode="auto">
          <a:xfrm>
            <a:off x="3938377" y="0"/>
            <a:ext cx="3011699" cy="46180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lvl1pPr algn="r" eaLnBrk="0" hangingPunct="0">
              <a:defRPr sz="1200" b="0">
                <a:ea typeface="ＭＳ Ｐゴシック" pitchFamily="1"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26678" y="4387136"/>
            <a:ext cx="5096721" cy="4156234"/>
          </a:xfrm>
          <a:prstGeom prst="rect">
            <a:avLst/>
          </a:prstGeom>
          <a:noFill/>
          <a:ln w="9525">
            <a:noFill/>
            <a:miter lim="800000"/>
            <a:headEnd/>
            <a:tailEnd/>
          </a:ln>
        </p:spPr>
        <p:txBody>
          <a:bodyPr vert="horz" wrap="square" lIns="92484" tIns="46242" rIns="92484" bIns="462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774272"/>
            <a:ext cx="3011699"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eaLnBrk="0" hangingPunct="0">
              <a:defRPr sz="1200" b="0">
                <a:ea typeface="ＭＳ Ｐゴシック" pitchFamily="1"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938377" y="8774272"/>
            <a:ext cx="3011699" cy="461804"/>
          </a:xfrm>
          <a:prstGeom prst="rect">
            <a:avLst/>
          </a:prstGeom>
          <a:noFill/>
          <a:ln w="9525">
            <a:noFill/>
            <a:miter lim="800000"/>
            <a:headEnd/>
            <a:tailEnd/>
          </a:ln>
        </p:spPr>
        <p:txBody>
          <a:bodyPr vert="horz" wrap="square" lIns="92484" tIns="46242" rIns="92484" bIns="46242" numCol="1" anchor="b" anchorCtr="0" compatLnSpc="1">
            <a:prstTxWarp prst="textNoShape">
              <a:avLst/>
            </a:prstTxWarp>
          </a:bodyPr>
          <a:lstStyle>
            <a:lvl1pPr algn="r" eaLnBrk="0" hangingPunct="0">
              <a:defRPr sz="1200" b="0">
                <a:ea typeface="ＭＳ Ｐゴシック" pitchFamily="1" charset="-128"/>
                <a:cs typeface="+mn-cs"/>
              </a:defRPr>
            </a:lvl1pPr>
          </a:lstStyle>
          <a:p>
            <a:pPr>
              <a:defRPr/>
            </a:pPr>
            <a:fld id="{7C54485A-2457-42BD-8F27-E0AF4D37FE86}" type="slidenum">
              <a:rPr lang="en-US"/>
              <a:pPr>
                <a:defRPr/>
              </a:pPr>
              <a:t>‹#›</a:t>
            </a:fld>
            <a:endParaRPr lang="en-US"/>
          </a:p>
        </p:txBody>
      </p:sp>
    </p:spTree>
    <p:extLst>
      <p:ext uri="{BB962C8B-B14F-4D97-AF65-F5344CB8AC3E}">
        <p14:creationId xmlns:p14="http://schemas.microsoft.com/office/powerpoint/2010/main" xmlns="" val="3156431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Historical</a:t>
            </a:r>
            <a:r>
              <a:rPr lang="en-US" baseline="0" dirty="0" smtClean="0"/>
              <a:t> Marker training video #1. This is an introduction to Official Texas Historical Markers that will discuss briefly the history of historical markers in Texas, the different types of historical markers, the Undertold Program, replacement and supplemental markers and the THC historical marker website. </a:t>
            </a:r>
            <a:endParaRPr lang="en-US" dirty="0"/>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In</a:t>
            </a:r>
            <a:r>
              <a:rPr lang="en-US" baseline="0" dirty="0" smtClean="0">
                <a:latin typeface="Arial" pitchFamily="34" charset="0"/>
                <a:ea typeface="ＭＳ Ｐゴシック"/>
              </a:rPr>
              <a:t> addition to the replacement and supplemental applications, the website also has training information, research guides, how-to guides for research, and much more. </a:t>
            </a:r>
            <a:endParaRPr lang="en-US" dirty="0" smtClean="0">
              <a:latin typeface="Arial" pitchFamily="34" charset="0"/>
              <a:ea typeface="ＭＳ Ｐゴシック"/>
            </a:endParaRPr>
          </a:p>
        </p:txBody>
      </p:sp>
      <p:sp>
        <p:nvSpPr>
          <p:cNvPr id="4" name="Slide Number Placeholder 3"/>
          <p:cNvSpPr>
            <a:spLocks noGrp="1"/>
          </p:cNvSpPr>
          <p:nvPr>
            <p:ph type="sldNum" sz="quarter" idx="5"/>
          </p:nvPr>
        </p:nvSpPr>
        <p:spPr/>
        <p:txBody>
          <a:bodyPr/>
          <a:lstStyle/>
          <a:p>
            <a:pPr>
              <a:defRPr/>
            </a:pPr>
            <a:fld id="{BFABCD84-E4BC-45F6-9B34-6DEDFAE4B70F}" type="slidenum">
              <a:rPr lang="en-US">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Also on our website is a tool called the Historic Sites Atlas. The Atlas is a searchable database that has markers, National Register properties, museums, cemeteries, courthouses, military sites, and survey information.  You can search by keyword, county, city, designation, or address.  The</a:t>
            </a:r>
            <a:r>
              <a:rPr lang="en-US" baseline="0" dirty="0" smtClean="0">
                <a:latin typeface="Arial" pitchFamily="34" charset="0"/>
                <a:ea typeface="ＭＳ Ｐゴシック"/>
              </a:rPr>
              <a:t> </a:t>
            </a:r>
            <a:r>
              <a:rPr lang="en-US" dirty="0" smtClean="0">
                <a:latin typeface="Arial" pitchFamily="34" charset="0"/>
                <a:ea typeface="ＭＳ Ｐゴシック"/>
              </a:rPr>
              <a:t>Atlas is a great starting point for research.  Please remember that THC has files for historic properties.  These files</a:t>
            </a:r>
            <a:r>
              <a:rPr lang="en-US" baseline="0" dirty="0" smtClean="0">
                <a:latin typeface="Arial" pitchFamily="34" charset="0"/>
                <a:ea typeface="ＭＳ Ｐゴシック"/>
              </a:rPr>
              <a:t> may be helpful to you – maybe there is a building or marker that is closely related to your topic.  You may want to request a copy of that file to get ideas for your application.  Or, if there is a marker or property of particular interest, send us an email requesting the file. </a:t>
            </a:r>
            <a:endParaRPr lang="en-US" dirty="0" smtClean="0">
              <a:latin typeface="Arial" pitchFamily="34" charset="0"/>
              <a:ea typeface="ＭＳ Ｐゴシック"/>
            </a:endParaRPr>
          </a:p>
        </p:txBody>
      </p:sp>
      <p:sp>
        <p:nvSpPr>
          <p:cNvPr id="4" name="Slide Number Placeholder 3"/>
          <p:cNvSpPr>
            <a:spLocks noGrp="1"/>
          </p:cNvSpPr>
          <p:nvPr>
            <p:ph type="sldNum" sz="quarter" idx="5"/>
          </p:nvPr>
        </p:nvSpPr>
        <p:spPr/>
        <p:txBody>
          <a:bodyPr/>
          <a:lstStyle/>
          <a:p>
            <a:pPr>
              <a:defRPr/>
            </a:pPr>
            <a:fld id="{1CA92FAD-EBC2-4DD6-BEA3-866FEF030BC9}" type="slidenum">
              <a:rPr lang="en-US">
                <a:solidFill>
                  <a:prstClr val="black"/>
                </a:solidFill>
              </a:rPr>
              <a:pPr>
                <a:def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For those of you who are into social media, THC has a Facebook page and a twitter account.  We post photos, information about upcoming marker dedications and events, and it is a place for people to chat and connect about something they love – history.  On Mondays, there is a running feature called “Marker Monday” that posts fun facts, program information, and interesting stories related to historical markers.  We have even done a trivia contest. You can access the THC blog from the main website to read incredibly interesting stories about Texas history and THC staff and their programs.  </a:t>
            </a:r>
            <a:endParaRPr lang="en-US" dirty="0"/>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To request a marker file</a:t>
            </a:r>
            <a:r>
              <a:rPr lang="en-US" baseline="0" dirty="0" smtClean="0">
                <a:latin typeface="Arial" pitchFamily="34" charset="0"/>
                <a:ea typeface="ＭＳ Ｐゴシック"/>
              </a:rPr>
              <a:t> or ask a question, </a:t>
            </a:r>
            <a:r>
              <a:rPr lang="en-US" dirty="0" smtClean="0">
                <a:latin typeface="Arial" pitchFamily="34" charset="0"/>
                <a:ea typeface="ＭＳ Ｐゴシック"/>
              </a:rPr>
              <a:t>here is our contact information.</a:t>
            </a:r>
            <a:r>
              <a:rPr lang="en-US" baseline="0" dirty="0" smtClean="0">
                <a:latin typeface="Arial" pitchFamily="34" charset="0"/>
                <a:ea typeface="ＭＳ Ｐゴシック"/>
              </a:rPr>
              <a:t>  </a:t>
            </a:r>
            <a:r>
              <a:rPr lang="en-US" dirty="0" smtClean="0">
                <a:latin typeface="Arial" pitchFamily="34" charset="0"/>
                <a:ea typeface="ＭＳ Ｐゴシック"/>
              </a:rPr>
              <a:t>You can also email history@thc.state.tx.us. </a:t>
            </a:r>
            <a:endParaRPr lang="en-US" baseline="0" dirty="0" smtClean="0">
              <a:latin typeface="Arial" pitchFamily="34" charset="0"/>
              <a:ea typeface="ＭＳ Ｐゴシック"/>
            </a:endParaRPr>
          </a:p>
        </p:txBody>
      </p:sp>
      <p:sp>
        <p:nvSpPr>
          <p:cNvPr id="4" name="Slide Number Placeholder 3"/>
          <p:cNvSpPr>
            <a:spLocks noGrp="1"/>
          </p:cNvSpPr>
          <p:nvPr>
            <p:ph type="sldNum" sz="quarter" idx="5"/>
          </p:nvPr>
        </p:nvSpPr>
        <p:spPr/>
        <p:txBody>
          <a:bodyPr/>
          <a:lstStyle/>
          <a:p>
            <a:pPr>
              <a:defRPr/>
            </a:pPr>
            <a:fld id="{DFC161A2-A8C0-470A-B899-A5FEC476BEB9}" type="slidenum">
              <a:rPr lang="en-US">
                <a:solidFill>
                  <a:prstClr val="black"/>
                </a:solidFill>
              </a:rPr>
              <a:pPr>
                <a:def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more information</a:t>
            </a:r>
            <a:r>
              <a:rPr lang="en-US" baseline="0" dirty="0" smtClean="0"/>
              <a:t> on the marker program and more training videos, check the THC website. </a:t>
            </a:r>
            <a:r>
              <a:rPr lang="en-US" baseline="0" dirty="0" smtClean="0"/>
              <a:t>Thank you for viewing “Introduction to Official Texas Historical Markers.”</a:t>
            </a:r>
            <a:endParaRPr lang="en-US" dirty="0"/>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First, some general history of the marker program.  Historical markers in Texas have been around since the 1890s.  Some in the early twentieth century were placed in conjunction with other organizations, like the Daughters of the American Revolution. In 1935, the Texas Legislature created the Commission of Control for Texas Centennial Celebrations to celebrate the 100th anniversary of Texas’ independence from Mexico. Under this initiative, the state placed about 1,100 exposition buildings, memorial museums, statues, and granite and bronze markers and monuments around Texas.  These continued into the 1940s and 1950s.  In 1962, the Texas State Historical Survey Committee, the predecessor of the Texas Historical Commission, began to mark historical sites, buildings, events, and individuals with the aluminum markers that we know today. Total, there are more than 15,000 historical markers in Texas, more than any other state marker program in the U.S.  On</a:t>
            </a:r>
            <a:r>
              <a:rPr lang="en-US" baseline="0" dirty="0" smtClean="0">
                <a:latin typeface="Arial" pitchFamily="34" charset="0"/>
                <a:ea typeface="ＭＳ Ｐゴシック"/>
              </a:rPr>
              <a:t> average, our offices review almost 200 applications every year. </a:t>
            </a:r>
            <a:endParaRPr lang="en-US" dirty="0" smtClean="0">
              <a:latin typeface="Arial" pitchFamily="34" charset="0"/>
              <a:ea typeface="ＭＳ Ｐゴシック"/>
            </a:endParaRPr>
          </a:p>
        </p:txBody>
      </p:sp>
      <p:sp>
        <p:nvSpPr>
          <p:cNvPr id="4" name="Slide Number Placeholder 3"/>
          <p:cNvSpPr>
            <a:spLocks noGrp="1"/>
          </p:cNvSpPr>
          <p:nvPr>
            <p:ph type="sldNum" sz="quarter" idx="5"/>
          </p:nvPr>
        </p:nvSpPr>
        <p:spPr/>
        <p:txBody>
          <a:bodyPr/>
          <a:lstStyle/>
          <a:p>
            <a:pPr>
              <a:defRPr/>
            </a:pPr>
            <a:fld id="{EC2F77DA-33D6-4DF6-A842-1F3E2832AD9F}"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ea typeface="ＭＳ Ｐゴシック"/>
              </a:rPr>
              <a:t>Historical</a:t>
            </a:r>
            <a:r>
              <a:rPr lang="en-US" baseline="0" dirty="0" smtClean="0">
                <a:latin typeface="Arial" pitchFamily="34" charset="0"/>
                <a:ea typeface="ＭＳ Ｐゴシック"/>
              </a:rPr>
              <a:t> markers may be categorized into three types. </a:t>
            </a:r>
            <a:r>
              <a:rPr lang="en-US" dirty="0" smtClean="0">
                <a:latin typeface="Arial" pitchFamily="34" charset="0"/>
                <a:ea typeface="ＭＳ Ｐゴシック"/>
              </a:rPr>
              <a:t>The first type are Recorded Texas Historic Landmark markers, or </a:t>
            </a:r>
            <a:r>
              <a:rPr lang="en-US" dirty="0" err="1" smtClean="0">
                <a:latin typeface="Arial" pitchFamily="34" charset="0"/>
                <a:ea typeface="ＭＳ Ｐゴシック"/>
              </a:rPr>
              <a:t>RTHLs</a:t>
            </a:r>
            <a:r>
              <a:rPr lang="en-US" dirty="0" smtClean="0">
                <a:latin typeface="Arial" pitchFamily="34" charset="0"/>
                <a:ea typeface="ＭＳ Ｐゴシック"/>
              </a:rPr>
              <a:t>.  These mark buildings and structures in Texas that have historical AND architectural significance. There are approximately 3,600 RTHL markers in the state.  The </a:t>
            </a:r>
            <a:r>
              <a:rPr lang="en-US" dirty="0" err="1" smtClean="0">
                <a:latin typeface="Arial" pitchFamily="34" charset="0"/>
                <a:ea typeface="ＭＳ Ｐゴシック"/>
              </a:rPr>
              <a:t>RTHL</a:t>
            </a:r>
            <a:r>
              <a:rPr lang="en-US" dirty="0" smtClean="0">
                <a:latin typeface="Arial" pitchFamily="34" charset="0"/>
                <a:ea typeface="ＭＳ Ｐゴシック"/>
              </a:rPr>
              <a:t> designation is a legal designation and, therefore, the designation carries a level of protection over the property.  Property owners of an RTHL property are required</a:t>
            </a:r>
            <a:r>
              <a:rPr lang="en-US" baseline="0" dirty="0" smtClean="0">
                <a:latin typeface="Arial" pitchFamily="34" charset="0"/>
                <a:ea typeface="ＭＳ Ｐゴシック"/>
              </a:rPr>
              <a:t> to</a:t>
            </a:r>
            <a:r>
              <a:rPr lang="en-US" dirty="0" smtClean="0">
                <a:latin typeface="Arial" pitchFamily="34" charset="0"/>
                <a:ea typeface="ＭＳ Ｐゴシック"/>
              </a:rPr>
              <a:t> notify the THC 60 days prior to any work done to the exterior of the building.  There</a:t>
            </a:r>
            <a:r>
              <a:rPr lang="en-US" baseline="0" dirty="0" smtClean="0">
                <a:latin typeface="Arial" pitchFamily="34" charset="0"/>
                <a:ea typeface="ＭＳ Ｐゴシック"/>
              </a:rPr>
              <a:t> are several advantages to having the </a:t>
            </a:r>
            <a:r>
              <a:rPr lang="en-US" baseline="0" dirty="0" err="1" smtClean="0">
                <a:latin typeface="Arial" pitchFamily="34" charset="0"/>
                <a:ea typeface="ＭＳ Ｐゴシック"/>
              </a:rPr>
              <a:t>RTHL</a:t>
            </a:r>
            <a:r>
              <a:rPr lang="en-US" baseline="0" dirty="0" smtClean="0">
                <a:latin typeface="Arial" pitchFamily="34" charset="0"/>
                <a:ea typeface="ＭＳ Ｐゴシック"/>
              </a:rPr>
              <a:t> designation. </a:t>
            </a:r>
            <a:r>
              <a:rPr lang="en-US" dirty="0" err="1" smtClean="0">
                <a:latin typeface="Arial" pitchFamily="34" charset="0"/>
                <a:ea typeface="ＭＳ Ｐゴシック"/>
              </a:rPr>
              <a:t>RTHL</a:t>
            </a:r>
            <a:r>
              <a:rPr lang="en-US" dirty="0" smtClean="0">
                <a:latin typeface="Arial" pitchFamily="34" charset="0"/>
                <a:ea typeface="ＭＳ Ｐゴシック"/>
              </a:rPr>
              <a:t> properties may qualify for economic incentives such as local tax breaks or for the Federal  or state</a:t>
            </a:r>
            <a:r>
              <a:rPr lang="en-US" baseline="0" dirty="0" smtClean="0">
                <a:latin typeface="Arial" pitchFamily="34" charset="0"/>
                <a:ea typeface="ＭＳ Ｐゴシック"/>
              </a:rPr>
              <a:t> t</a:t>
            </a:r>
            <a:r>
              <a:rPr lang="en-US" dirty="0" smtClean="0">
                <a:latin typeface="Arial" pitchFamily="34" charset="0"/>
                <a:ea typeface="ＭＳ Ｐゴシック"/>
              </a:rPr>
              <a:t>ax credit for income-producing properties,</a:t>
            </a:r>
            <a:r>
              <a:rPr lang="en-US" baseline="0" dirty="0" smtClean="0">
                <a:latin typeface="Arial" pitchFamily="34" charset="0"/>
                <a:ea typeface="ＭＳ Ｐゴシック"/>
              </a:rPr>
              <a:t> and </a:t>
            </a:r>
            <a:r>
              <a:rPr lang="en-US" dirty="0" err="1" smtClean="0">
                <a:latin typeface="Arial" pitchFamily="34" charset="0"/>
                <a:ea typeface="ＭＳ Ｐゴシック"/>
              </a:rPr>
              <a:t>RTHL</a:t>
            </a:r>
            <a:r>
              <a:rPr lang="en-US" dirty="0" smtClean="0">
                <a:latin typeface="Arial" pitchFamily="34" charset="0"/>
                <a:ea typeface="ＭＳ Ｐゴシック"/>
              </a:rPr>
              <a:t> property owners have access to free architectural technical assistance from THC architectural staff.  </a:t>
            </a:r>
          </a:p>
          <a:p>
            <a:r>
              <a:rPr lang="en-US" dirty="0" err="1" smtClean="0">
                <a:latin typeface="Arial" pitchFamily="34" charset="0"/>
                <a:ea typeface="ＭＳ Ｐゴシック"/>
              </a:rPr>
              <a:t>RTHL</a:t>
            </a:r>
            <a:r>
              <a:rPr lang="en-US" baseline="0" dirty="0" smtClean="0">
                <a:latin typeface="Arial" pitchFamily="34" charset="0"/>
                <a:ea typeface="ＭＳ Ｐゴシック"/>
              </a:rPr>
              <a:t> markers may be identified by the tag line located on the bottom of the marker with the year of its designation. </a:t>
            </a:r>
            <a:endParaRPr lang="en-US" dirty="0" smtClean="0">
              <a:latin typeface="Arial" pitchFamily="34" charset="0"/>
              <a:ea typeface="ＭＳ Ｐゴシック"/>
            </a:endParaRPr>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3</a:t>
            </a:fld>
            <a:endParaRPr lang="en-US"/>
          </a:p>
        </p:txBody>
      </p:sp>
    </p:spTree>
    <p:extLst>
      <p:ext uri="{BB962C8B-B14F-4D97-AF65-F5344CB8AC3E}">
        <p14:creationId xmlns:p14="http://schemas.microsoft.com/office/powerpoint/2010/main" xmlns="" val="352664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8">
              <a:defRPr/>
            </a:pPr>
            <a:r>
              <a:rPr lang="en-US" dirty="0" smtClean="0">
                <a:latin typeface="Arial" pitchFamily="34" charset="0"/>
                <a:ea typeface="ＭＳ Ｐゴシック"/>
              </a:rPr>
              <a:t>The</a:t>
            </a:r>
            <a:r>
              <a:rPr lang="en-US" baseline="0" dirty="0" smtClean="0">
                <a:latin typeface="Arial" pitchFamily="34" charset="0"/>
                <a:ea typeface="ＭＳ Ｐゴシック"/>
              </a:rPr>
              <a:t> second t</a:t>
            </a:r>
            <a:r>
              <a:rPr lang="en-US" dirty="0" smtClean="0">
                <a:latin typeface="Arial" pitchFamily="34" charset="0"/>
                <a:ea typeface="ＭＳ Ｐゴシック"/>
              </a:rPr>
              <a:t>ype of marker is the Historic Texas Cemetery marker, or </a:t>
            </a:r>
            <a:r>
              <a:rPr lang="en-US" dirty="0" err="1" smtClean="0">
                <a:latin typeface="Arial" pitchFamily="34" charset="0"/>
                <a:ea typeface="ＭＳ Ｐゴシック"/>
              </a:rPr>
              <a:t>HTC</a:t>
            </a:r>
            <a:r>
              <a:rPr lang="en-US" dirty="0" smtClean="0">
                <a:latin typeface="Arial" pitchFamily="34" charset="0"/>
                <a:ea typeface="ＭＳ Ｐゴシック"/>
              </a:rPr>
              <a:t> marker.  HTC markers have a different seal on the top of the marker made especially for designated Historic Texas Cemeteries (see the photo</a:t>
            </a:r>
            <a:r>
              <a:rPr lang="en-US" baseline="0" dirty="0" smtClean="0">
                <a:latin typeface="Arial" pitchFamily="34" charset="0"/>
                <a:ea typeface="ＭＳ Ｐゴシック"/>
              </a:rPr>
              <a:t> on the left)</a:t>
            </a:r>
            <a:r>
              <a:rPr lang="en-US" dirty="0" smtClean="0">
                <a:latin typeface="Arial" pitchFamily="34" charset="0"/>
                <a:ea typeface="ＭＳ Ｐゴシック"/>
              </a:rPr>
              <a:t>. Cemeteries that have the Historic Texas Cemetery marker have gone through the designation process which is a separate program.  The designation for a cemetery and a marker for a cemetery are two different processes with different requirements and deadlines. The designation is a prerequisite for a marker. Similar to the </a:t>
            </a:r>
            <a:r>
              <a:rPr lang="en-US" dirty="0" err="1" smtClean="0">
                <a:latin typeface="Arial" pitchFamily="34" charset="0"/>
                <a:ea typeface="ＭＳ Ｐゴシック"/>
              </a:rPr>
              <a:t>RTHL</a:t>
            </a:r>
            <a:r>
              <a:rPr lang="en-US" dirty="0" smtClean="0">
                <a:latin typeface="Arial" pitchFamily="34" charset="0"/>
                <a:ea typeface="ＭＳ Ｐゴシック"/>
              </a:rPr>
              <a:t> markers, the </a:t>
            </a:r>
            <a:r>
              <a:rPr lang="en-US" dirty="0" err="1" smtClean="0">
                <a:latin typeface="Arial" pitchFamily="34" charset="0"/>
                <a:ea typeface="ＭＳ Ｐゴシック"/>
              </a:rPr>
              <a:t>HTC</a:t>
            </a:r>
            <a:r>
              <a:rPr lang="en-US" dirty="0" smtClean="0">
                <a:latin typeface="Arial" pitchFamily="34" charset="0"/>
                <a:ea typeface="ＭＳ Ｐゴシック"/>
              </a:rPr>
              <a:t> markers display a tag line at the bottom of the marker with the year of designation. </a:t>
            </a:r>
          </a:p>
          <a:p>
            <a:pPr defTabSz="924838">
              <a:defRPr/>
            </a:pPr>
            <a:endParaRPr lang="en-US" dirty="0" smtClean="0">
              <a:latin typeface="Arial" pitchFamily="34" charset="0"/>
              <a:ea typeface="ＭＳ Ｐゴシック"/>
            </a:endParaRPr>
          </a:p>
          <a:p>
            <a:pPr defTabSz="924838">
              <a:defRPr/>
            </a:pPr>
            <a:r>
              <a:rPr lang="en-US" dirty="0" smtClean="0">
                <a:latin typeface="Arial" pitchFamily="34" charset="0"/>
                <a:ea typeface="ＭＳ Ｐゴシック"/>
              </a:rPr>
              <a:t>The Historic Texas Cemetery designation was created in 1998 in an effort to record historic cemeteries in county deed records, and, therefore, preserving them.  When the designation was created, a separate type of marker was also created with a different seal.  Some cemeteries were marked prior to the 1998 program with subject markers (see the photo on the right).  These cemetery subject markers have the standard state of Texas seal and do not have</a:t>
            </a:r>
            <a:r>
              <a:rPr lang="en-US" baseline="0" dirty="0" smtClean="0">
                <a:latin typeface="Arial" pitchFamily="34" charset="0"/>
                <a:ea typeface="ＭＳ Ｐゴシック"/>
              </a:rPr>
              <a:t> the</a:t>
            </a:r>
            <a:r>
              <a:rPr lang="en-US" dirty="0" smtClean="0">
                <a:latin typeface="Arial" pitchFamily="34" charset="0"/>
                <a:ea typeface="ＭＳ Ｐゴシック"/>
              </a:rPr>
              <a:t> “Historic Texas Cemetery” tag line on the bottom.  THC will not replace a cemetery subject marker until the cemetery goes through the designation process. </a:t>
            </a:r>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4</a:t>
            </a:fld>
            <a:endParaRPr lang="en-US"/>
          </a:p>
        </p:txBody>
      </p:sp>
    </p:spTree>
    <p:extLst>
      <p:ext uri="{BB962C8B-B14F-4D97-AF65-F5344CB8AC3E}">
        <p14:creationId xmlns:p14="http://schemas.microsoft.com/office/powerpoint/2010/main" xmlns="" val="73129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ea typeface="ＭＳ Ｐゴシック"/>
              </a:rPr>
              <a:t>The third type</a:t>
            </a:r>
            <a:r>
              <a:rPr lang="en-US" baseline="0" dirty="0" smtClean="0">
                <a:latin typeface="Arial" pitchFamily="34" charset="0"/>
                <a:ea typeface="ＭＳ Ｐゴシック"/>
              </a:rPr>
              <a:t> of marker are s</a:t>
            </a:r>
            <a:r>
              <a:rPr lang="en-US" dirty="0" smtClean="0">
                <a:latin typeface="Arial" pitchFamily="34" charset="0"/>
                <a:ea typeface="ＭＳ Ｐゴシック"/>
              </a:rPr>
              <a:t>ubject markers,</a:t>
            </a:r>
            <a:r>
              <a:rPr lang="en-US" baseline="0" dirty="0" smtClean="0">
                <a:latin typeface="Arial" pitchFamily="34" charset="0"/>
                <a:ea typeface="ＭＳ Ｐゴシック"/>
              </a:rPr>
              <a:t> and they cover</a:t>
            </a:r>
            <a:r>
              <a:rPr lang="en-US" dirty="0" smtClean="0">
                <a:latin typeface="Arial" pitchFamily="34" charset="0"/>
                <a:ea typeface="ＭＳ Ｐゴシック"/>
              </a:rPr>
              <a:t> all other types of markers: communities, events, individuals, schools (unless they qualify for an RTHL), sites, church congregations, etc. </a:t>
            </a:r>
            <a:r>
              <a:rPr lang="en-US" baseline="0" dirty="0" smtClean="0">
                <a:latin typeface="Arial" pitchFamily="34" charset="0"/>
                <a:ea typeface="ＭＳ Ｐゴシック"/>
              </a:rPr>
              <a:t> </a:t>
            </a:r>
            <a:r>
              <a:rPr lang="en-US" dirty="0" smtClean="0">
                <a:latin typeface="Arial" pitchFamily="34" charset="0"/>
                <a:ea typeface="ＭＳ Ｐゴシック"/>
              </a:rPr>
              <a:t>Subject markers differ from RTHLs and HTC markers in that they do not carry any type of designation or protection over the site.  They are placed for educational and tourism reasons.  Sometimes, subject markers are placed on the roadside in coordination with </a:t>
            </a:r>
            <a:r>
              <a:rPr lang="en-US" dirty="0" err="1" smtClean="0">
                <a:latin typeface="Arial" pitchFamily="34" charset="0"/>
                <a:ea typeface="ＭＳ Ｐゴシック"/>
              </a:rPr>
              <a:t>TxDOT</a:t>
            </a:r>
            <a:r>
              <a:rPr lang="en-US" dirty="0" smtClean="0">
                <a:latin typeface="Arial" pitchFamily="34" charset="0"/>
                <a:ea typeface="ＭＳ Ｐゴシック"/>
              </a:rPr>
              <a:t>.  THC organizes the placement of these markers directly with TxDOT engineers and district offices. </a:t>
            </a:r>
            <a:endParaRPr lang="en-US" dirty="0"/>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5</a:t>
            </a:fld>
            <a:endParaRPr lang="en-US"/>
          </a:p>
        </p:txBody>
      </p:sp>
    </p:spTree>
    <p:extLst>
      <p:ext uri="{BB962C8B-B14F-4D97-AF65-F5344CB8AC3E}">
        <p14:creationId xmlns:p14="http://schemas.microsoft.com/office/powerpoint/2010/main" xmlns="" val="248636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apply for a marker through our regular program and procedures, the applicant</a:t>
            </a:r>
            <a:r>
              <a:rPr lang="en-US" baseline="0" dirty="0" smtClean="0"/>
              <a:t> may apply in the fall, typically from September 1</a:t>
            </a:r>
            <a:r>
              <a:rPr lang="en-US" baseline="30000" dirty="0" smtClean="0"/>
              <a:t>st</a:t>
            </a:r>
            <a:r>
              <a:rPr lang="en-US" baseline="0" dirty="0" smtClean="0"/>
              <a:t> to November 15</a:t>
            </a:r>
            <a:r>
              <a:rPr lang="en-US" baseline="30000" dirty="0" smtClean="0"/>
              <a:t>th</a:t>
            </a:r>
            <a:r>
              <a:rPr lang="en-US" baseline="0" dirty="0" smtClean="0"/>
              <a:t>.  The application packet must include a completed application (with property owner consent and signature for placement of the marker), proof of ownership that matches the consent forms and a 5-page narrative history with end notes or footnotes.  If the application is for a building or structure, you will also include photographs, a floor plan and a site plan.  The link on this screen will take you to the “Apply for a Historical Marker” web page. </a:t>
            </a:r>
            <a:endParaRPr lang="en-US" dirty="0"/>
          </a:p>
        </p:txBody>
      </p:sp>
      <p:sp>
        <p:nvSpPr>
          <p:cNvPr id="4" name="Slide Number Placeholder 3"/>
          <p:cNvSpPr>
            <a:spLocks noGrp="1"/>
          </p:cNvSpPr>
          <p:nvPr>
            <p:ph type="sldNum" sz="quarter" idx="10"/>
          </p:nvPr>
        </p:nvSpPr>
        <p:spPr/>
        <p:txBody>
          <a:bodyPr/>
          <a:lstStyle/>
          <a:p>
            <a:pPr>
              <a:defRPr/>
            </a:pPr>
            <a:fld id="{7C54485A-2457-42BD-8F27-E0AF4D37FE8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In addition</a:t>
            </a:r>
            <a:r>
              <a:rPr lang="en-US" baseline="0" dirty="0" smtClean="0">
                <a:latin typeface="Arial" pitchFamily="34" charset="0"/>
                <a:ea typeface="ＭＳ Ｐゴシック"/>
              </a:rPr>
              <a:t> to the regular marker program, w</a:t>
            </a:r>
            <a:r>
              <a:rPr lang="en-US" dirty="0" smtClean="0">
                <a:latin typeface="Arial" pitchFamily="34" charset="0"/>
                <a:ea typeface="ＭＳ Ｐゴシック"/>
              </a:rPr>
              <a:t>e also have the </a:t>
            </a:r>
            <a:r>
              <a:rPr lang="en-US" dirty="0" err="1" smtClean="0">
                <a:latin typeface="Arial" pitchFamily="34" charset="0"/>
                <a:ea typeface="ＭＳ Ｐゴシック"/>
              </a:rPr>
              <a:t>Undertold</a:t>
            </a:r>
            <a:r>
              <a:rPr lang="en-US" dirty="0" smtClean="0">
                <a:latin typeface="Arial" pitchFamily="34" charset="0"/>
                <a:ea typeface="ＭＳ Ｐゴシック"/>
              </a:rPr>
              <a:t> or Marker Application Funds Program.  This program was established in 2006 when the Sunset Review Committee and the Historical Marker Task Force recommended that we establish a $100 application fee for all markers.  The $100 is put into an account that THC uses each year to pay for markers that address gaps in the program. Funds are intended to promote diversity of topics, and proactively document significant </a:t>
            </a:r>
            <a:r>
              <a:rPr lang="en-US" dirty="0" err="1" smtClean="0">
                <a:latin typeface="Arial" pitchFamily="34" charset="0"/>
                <a:ea typeface="ＭＳ Ｐゴシック"/>
              </a:rPr>
              <a:t>undertold</a:t>
            </a:r>
            <a:r>
              <a:rPr lang="en-US" dirty="0" smtClean="0">
                <a:latin typeface="Arial" pitchFamily="34" charset="0"/>
                <a:ea typeface="ＭＳ Ｐゴシック"/>
              </a:rPr>
              <a:t> or untold stories.  Applications are accepted every May through mid-June.  Funded topics receive a free 27” x 42” large marker or the equivalent to conduct research on the topic. The</a:t>
            </a:r>
            <a:r>
              <a:rPr lang="en-US" baseline="0" dirty="0" smtClean="0">
                <a:latin typeface="Arial" pitchFamily="34" charset="0"/>
                <a:ea typeface="ＭＳ Ｐゴシック"/>
              </a:rPr>
              <a:t> application is shorter than the regular application and only requires a 250-word description of the topic with three potential sources. The 5-page narrative history is not required at this stage. If the topic is chosen, a narrative history is required and may be written by the </a:t>
            </a:r>
            <a:r>
              <a:rPr lang="en-US" baseline="0" dirty="0" err="1" smtClean="0">
                <a:latin typeface="Arial" pitchFamily="34" charset="0"/>
                <a:ea typeface="ＭＳ Ｐゴシック"/>
              </a:rPr>
              <a:t>CHC</a:t>
            </a:r>
            <a:r>
              <a:rPr lang="en-US" baseline="0" dirty="0" smtClean="0">
                <a:latin typeface="Arial" pitchFamily="34" charset="0"/>
                <a:ea typeface="ＭＳ Ｐゴシック"/>
              </a:rPr>
              <a:t>, applicant or THC marker staff. </a:t>
            </a:r>
            <a:r>
              <a:rPr lang="en-US" dirty="0" smtClean="0">
                <a:latin typeface="Arial" pitchFamily="34" charset="0"/>
                <a:ea typeface="ＭＳ Ｐゴシック"/>
              </a:rPr>
              <a:t>Since 2008, we have funded over 90 markers with this program.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3367"/>
            <a:r>
              <a:rPr lang="en-US" dirty="0" smtClean="0">
                <a:latin typeface="Arial" pitchFamily="34" charset="0"/>
                <a:ea typeface="ＭＳ Ｐゴシック"/>
              </a:rPr>
              <a:t>Here are a few examples of funded topics through the </a:t>
            </a:r>
            <a:r>
              <a:rPr lang="en-US" dirty="0" err="1" smtClean="0">
                <a:latin typeface="Arial" pitchFamily="34" charset="0"/>
                <a:ea typeface="ＭＳ Ｐゴシック"/>
              </a:rPr>
              <a:t>Undertold</a:t>
            </a:r>
            <a:r>
              <a:rPr lang="en-US" dirty="0" smtClean="0">
                <a:latin typeface="Arial" pitchFamily="34" charset="0"/>
                <a:ea typeface="ＭＳ Ｐゴシック"/>
              </a:rPr>
              <a:t> Program. </a:t>
            </a:r>
          </a:p>
          <a:p>
            <a:pPr defTabSz="923367"/>
            <a:endParaRPr lang="en-US" dirty="0" smtClean="0">
              <a:latin typeface="Arial" pitchFamily="34" charset="0"/>
              <a:ea typeface="ＭＳ Ｐゴシック"/>
            </a:endParaRPr>
          </a:p>
          <a:p>
            <a:pPr defTabSz="923367"/>
            <a:r>
              <a:rPr lang="en-US" dirty="0" smtClean="0">
                <a:latin typeface="Arial" pitchFamily="34" charset="0"/>
                <a:ea typeface="ＭＳ Ｐゴシック"/>
              </a:rPr>
              <a:t>Sabine Farms in Harrison County – New Deal Resettlement Community (lots of photos were submitted and are now on record for future researchers)</a:t>
            </a:r>
          </a:p>
          <a:p>
            <a:pPr defTabSz="923367"/>
            <a:endParaRPr lang="en-US" dirty="0" smtClean="0">
              <a:latin typeface="Arial" pitchFamily="34" charset="0"/>
              <a:ea typeface="ＭＳ Ｐゴシック"/>
            </a:endParaRPr>
          </a:p>
          <a:p>
            <a:pPr defTabSz="923367"/>
            <a:r>
              <a:rPr lang="en-US" dirty="0" smtClean="0">
                <a:latin typeface="Arial" pitchFamily="34" charset="0"/>
                <a:ea typeface="ＭＳ Ｐゴシック"/>
              </a:rPr>
              <a:t>Juan Seguin School in Guadalupe County – 1903 segregated urban school for Hispanic students</a:t>
            </a:r>
          </a:p>
          <a:p>
            <a:pPr defTabSz="923367"/>
            <a:endParaRPr lang="en-US" dirty="0" smtClean="0">
              <a:latin typeface="Arial" pitchFamily="34" charset="0"/>
              <a:ea typeface="ＭＳ Ｐゴシック"/>
            </a:endParaRPr>
          </a:p>
          <a:p>
            <a:pPr defTabSz="923367"/>
            <a:r>
              <a:rPr lang="en-US" dirty="0" smtClean="0">
                <a:latin typeface="Arial" pitchFamily="34" charset="0"/>
                <a:ea typeface="ＭＳ Ｐゴシック"/>
              </a:rPr>
              <a:t>St. Paul United Methodist Church (RTHL) in Dallas County – home to one of the oldest black congregations in Dallas</a:t>
            </a:r>
            <a:r>
              <a:rPr lang="en-US" baseline="0" dirty="0" smtClean="0">
                <a:latin typeface="Arial" pitchFamily="34" charset="0"/>
                <a:ea typeface="ＭＳ Ｐゴシック"/>
              </a:rPr>
              <a:t> in a 1</a:t>
            </a:r>
            <a:r>
              <a:rPr lang="en-US" dirty="0" smtClean="0">
                <a:latin typeface="Arial" pitchFamily="34" charset="0"/>
                <a:ea typeface="ＭＳ Ｐゴシック"/>
              </a:rPr>
              <a:t>920s building that also served as a school for African American students</a:t>
            </a:r>
          </a:p>
          <a:p>
            <a:pPr defTabSz="923367"/>
            <a:endParaRPr lang="en-US" dirty="0" smtClean="0">
              <a:latin typeface="Arial" pitchFamily="34" charset="0"/>
              <a:ea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a:rPr>
              <a:t>THC</a:t>
            </a:r>
            <a:r>
              <a:rPr lang="en-US" baseline="0" dirty="0" smtClean="0">
                <a:latin typeface="Arial" pitchFamily="34" charset="0"/>
                <a:ea typeface="ＭＳ Ｐゴシック"/>
              </a:rPr>
              <a:t> marker staff</a:t>
            </a:r>
            <a:r>
              <a:rPr lang="en-US" dirty="0" smtClean="0">
                <a:latin typeface="Arial" pitchFamily="34" charset="0"/>
                <a:ea typeface="ＭＳ Ｐゴシック"/>
              </a:rPr>
              <a:t> also process replacement and supplemental orders.  These applications may be submitted throughout the year.  We recommend contacting our offices for the application (or visit our website) so that we may assign a reference number.  Then, fill out the application.  Notify your </a:t>
            </a:r>
            <a:r>
              <a:rPr lang="en-US" dirty="0" err="1" smtClean="0">
                <a:latin typeface="Arial" pitchFamily="34" charset="0"/>
                <a:ea typeface="ＭＳ Ｐゴシック"/>
              </a:rPr>
              <a:t>CHC</a:t>
            </a:r>
            <a:r>
              <a:rPr lang="en-US" dirty="0" smtClean="0">
                <a:latin typeface="Arial" pitchFamily="34" charset="0"/>
                <a:ea typeface="ＭＳ Ｐゴシック"/>
              </a:rPr>
              <a:t> of the request – even send them a copy.  THC will review the request and then issue an invoice for the payment.  Once payment is received, we process the request.  Sometimes we receive replacements in which the wording must be changed or lines need to be added.  These take a bit longer to process since extra time is needed from THC staff.  </a:t>
            </a:r>
          </a:p>
          <a:p>
            <a:r>
              <a:rPr lang="en-US" dirty="0" smtClean="0">
                <a:latin typeface="Arial" pitchFamily="34" charset="0"/>
                <a:ea typeface="ＭＳ Ｐゴシック"/>
              </a:rPr>
              <a:t>Supplemental plaque</a:t>
            </a:r>
            <a:r>
              <a:rPr lang="en-US" baseline="0" dirty="0" smtClean="0">
                <a:latin typeface="Arial" pitchFamily="34" charset="0"/>
                <a:ea typeface="ＭＳ Ｐゴシック"/>
              </a:rPr>
              <a:t> orders may also be placed throughout the year. They may</a:t>
            </a:r>
            <a:r>
              <a:rPr lang="en-US" dirty="0" smtClean="0">
                <a:latin typeface="Arial" pitchFamily="34" charset="0"/>
                <a:ea typeface="ＭＳ Ｐゴシック"/>
              </a:rPr>
              <a:t> be used to add or</a:t>
            </a:r>
            <a:r>
              <a:rPr lang="en-US" baseline="0" dirty="0" smtClean="0">
                <a:latin typeface="Arial" pitchFamily="34" charset="0"/>
                <a:ea typeface="ＭＳ Ｐゴシック"/>
              </a:rPr>
              <a:t> correct</a:t>
            </a:r>
            <a:r>
              <a:rPr lang="en-US" dirty="0" smtClean="0">
                <a:latin typeface="Arial" pitchFamily="34" charset="0"/>
                <a:ea typeface="ＭＳ Ｐゴシック"/>
              </a:rPr>
              <a:t> information.  For example, if a church moves, they can add a supplemental plaque stating that the church moved in 2003 to its present location.  Or,</a:t>
            </a:r>
            <a:r>
              <a:rPr lang="en-US" baseline="0" dirty="0" smtClean="0">
                <a:latin typeface="Arial" pitchFamily="34" charset="0"/>
                <a:ea typeface="ＭＳ Ｐゴシック"/>
              </a:rPr>
              <a:t> </a:t>
            </a:r>
            <a:r>
              <a:rPr lang="en-US" dirty="0" smtClean="0">
                <a:latin typeface="Arial" pitchFamily="34" charset="0"/>
                <a:ea typeface="ＭＳ Ｐゴシック"/>
              </a:rPr>
              <a:t>a supplemental plaque can clarify the spelling of a person’s name. </a:t>
            </a:r>
          </a:p>
          <a:p>
            <a:r>
              <a:rPr lang="en-US" dirty="0" smtClean="0">
                <a:latin typeface="Arial" pitchFamily="34" charset="0"/>
                <a:ea typeface="ＭＳ Ｐゴシック"/>
              </a:rPr>
              <a:t>Both applications are available on our website.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762000"/>
            <a:ext cx="7315200" cy="2743200"/>
          </a:xfrm>
        </p:spPr>
        <p:txBody>
          <a:bodyPr anchor="b"/>
          <a:lstStyle>
            <a:lvl1pPr algn="ctr">
              <a:lnSpc>
                <a:spcPct val="90000"/>
              </a:lnSpc>
              <a:defRPr sz="4000">
                <a:solidFill>
                  <a:schemeClr val="bg1"/>
                </a:solidFill>
              </a:defRPr>
            </a:lvl1pPr>
          </a:lstStyle>
          <a:p>
            <a:r>
              <a:rPr lang="en-US"/>
              <a:t>Click to edit Master title style</a:t>
            </a:r>
          </a:p>
        </p:txBody>
      </p:sp>
      <p:sp>
        <p:nvSpPr>
          <p:cNvPr id="6147" name="Rectangle 3"/>
          <p:cNvSpPr>
            <a:spLocks noGrp="1" noChangeArrowheads="1"/>
          </p:cNvSpPr>
          <p:nvPr>
            <p:ph type="subTitle" idx="1"/>
          </p:nvPr>
        </p:nvSpPr>
        <p:spPr>
          <a:xfrm>
            <a:off x="1371600" y="3505200"/>
            <a:ext cx="6400800" cy="2895600"/>
          </a:xfrm>
        </p:spPr>
        <p:txBody>
          <a:bodyPr anchor="t"/>
          <a:lstStyle>
            <a:lvl1pPr marL="0" indent="0" algn="ctr">
              <a:lnSpc>
                <a:spcPct val="60000"/>
              </a:lnSpc>
              <a:defRPr sz="2800" b="0">
                <a:solidFill>
                  <a:srgbClr val="C0AEA1"/>
                </a:solidFill>
              </a:defRPr>
            </a:lvl1pPr>
          </a:lstStyle>
          <a:p>
            <a:r>
              <a:rPr lang="en-US"/>
              <a:t>Click to edit Master subtitle style</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66700"/>
            <a:ext cx="1981200" cy="621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66700"/>
            <a:ext cx="5791200" cy="621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266700"/>
            <a:ext cx="75438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295400"/>
            <a:ext cx="7924800" cy="5181600"/>
          </a:xfrm>
        </p:spPr>
        <p:txBody>
          <a:bodyPr/>
          <a:lstStyle/>
          <a:p>
            <a:pPr lvl="0"/>
            <a:endParaRPr lang="en-US" noProof="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762000"/>
            <a:ext cx="7315200" cy="2743200"/>
          </a:xfrm>
        </p:spPr>
        <p:txBody>
          <a:bodyPr anchor="b"/>
          <a:lstStyle>
            <a:lvl1pPr algn="ctr">
              <a:lnSpc>
                <a:spcPct val="90000"/>
              </a:lnSpc>
              <a:defRPr sz="4000">
                <a:solidFill>
                  <a:schemeClr val="bg1"/>
                </a:solidFill>
              </a:defRPr>
            </a:lvl1pPr>
          </a:lstStyle>
          <a:p>
            <a:r>
              <a:rPr lang="en-US"/>
              <a:t>Click to edit Master title style</a:t>
            </a:r>
          </a:p>
        </p:txBody>
      </p:sp>
      <p:sp>
        <p:nvSpPr>
          <p:cNvPr id="6147" name="Rectangle 3"/>
          <p:cNvSpPr>
            <a:spLocks noGrp="1" noChangeArrowheads="1"/>
          </p:cNvSpPr>
          <p:nvPr>
            <p:ph type="subTitle" idx="1"/>
          </p:nvPr>
        </p:nvSpPr>
        <p:spPr>
          <a:xfrm>
            <a:off x="1371600" y="3505200"/>
            <a:ext cx="6400800" cy="2895600"/>
          </a:xfrm>
        </p:spPr>
        <p:txBody>
          <a:bodyPr anchor="t"/>
          <a:lstStyle>
            <a:lvl1pPr marL="0" indent="0" algn="ctr">
              <a:lnSpc>
                <a:spcPct val="60000"/>
              </a:lnSpc>
              <a:defRPr sz="2800" b="0">
                <a:solidFill>
                  <a:srgbClr val="C0AEA1"/>
                </a:solidFill>
              </a:defRPr>
            </a:lvl1pPr>
          </a:lstStyle>
          <a:p>
            <a:r>
              <a:rPr lang="en-US"/>
              <a:t>Click to edit Master subtitle style</a:t>
            </a:r>
          </a:p>
        </p:txBody>
      </p:sp>
    </p:spTree>
    <p:extLst>
      <p:ext uri="{BB962C8B-B14F-4D97-AF65-F5344CB8AC3E}">
        <p14:creationId xmlns:p14="http://schemas.microsoft.com/office/powerpoint/2010/main" xmlns="" val="193923423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4736734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410884535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95400"/>
            <a:ext cx="3886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295400"/>
            <a:ext cx="3886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84705118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01973630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71490801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249685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87456266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92414256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26581511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66700"/>
            <a:ext cx="1981200" cy="6210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66700"/>
            <a:ext cx="5791200" cy="621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4386956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266700"/>
            <a:ext cx="7543800" cy="457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295400"/>
            <a:ext cx="7924800" cy="5181600"/>
          </a:xfrm>
        </p:spPr>
        <p:txBody>
          <a:bodyPr/>
          <a:lstStyle/>
          <a:p>
            <a:pPr lvl="0"/>
            <a:endParaRPr lang="en-US" noProof="0"/>
          </a:p>
        </p:txBody>
      </p:sp>
    </p:spTree>
    <p:extLst>
      <p:ext uri="{BB962C8B-B14F-4D97-AF65-F5344CB8AC3E}">
        <p14:creationId xmlns:p14="http://schemas.microsoft.com/office/powerpoint/2010/main" xmlns="" val="517749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295400"/>
            <a:ext cx="3886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295400"/>
            <a:ext cx="3886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266700"/>
            <a:ext cx="75438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1295400"/>
            <a:ext cx="7924800" cy="518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transition spd="med">
    <p:fade/>
  </p:transition>
  <p:txStyles>
    <p:titleStyle>
      <a:lvl1pPr algn="l" rtl="0" eaLnBrk="0" fontAlgn="base" hangingPunct="0">
        <a:spcBef>
          <a:spcPct val="0"/>
        </a:spcBef>
        <a:spcAft>
          <a:spcPct val="0"/>
        </a:spcAft>
        <a:defRPr sz="2400" b="1">
          <a:solidFill>
            <a:schemeClr val="tx2"/>
          </a:solidFill>
          <a:latin typeface="+mj-lt"/>
          <a:ea typeface="+mj-ea"/>
          <a:cs typeface="ＭＳ Ｐゴシック"/>
        </a:defRPr>
      </a:lvl1pPr>
      <a:lvl2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2pPr>
      <a:lvl3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3pPr>
      <a:lvl4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4pPr>
      <a:lvl5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5pPr>
      <a:lvl6pPr marL="457200" algn="l" rtl="0" fontAlgn="base">
        <a:spcBef>
          <a:spcPct val="0"/>
        </a:spcBef>
        <a:spcAft>
          <a:spcPct val="0"/>
        </a:spcAft>
        <a:defRPr sz="2400" b="1">
          <a:solidFill>
            <a:schemeClr val="tx2"/>
          </a:solidFill>
          <a:latin typeface="Arial" charset="0"/>
          <a:ea typeface="ＭＳ Ｐゴシック" pitchFamily="1" charset="-128"/>
        </a:defRPr>
      </a:lvl6pPr>
      <a:lvl7pPr marL="914400" algn="l" rtl="0" fontAlgn="base">
        <a:spcBef>
          <a:spcPct val="0"/>
        </a:spcBef>
        <a:spcAft>
          <a:spcPct val="0"/>
        </a:spcAft>
        <a:defRPr sz="2400" b="1">
          <a:solidFill>
            <a:schemeClr val="tx2"/>
          </a:solidFill>
          <a:latin typeface="Arial" charset="0"/>
          <a:ea typeface="ＭＳ Ｐゴシック" pitchFamily="1" charset="-128"/>
        </a:defRPr>
      </a:lvl7pPr>
      <a:lvl8pPr marL="1371600" algn="l" rtl="0" fontAlgn="base">
        <a:spcBef>
          <a:spcPct val="0"/>
        </a:spcBef>
        <a:spcAft>
          <a:spcPct val="0"/>
        </a:spcAft>
        <a:defRPr sz="2400" b="1">
          <a:solidFill>
            <a:schemeClr val="tx2"/>
          </a:solidFill>
          <a:latin typeface="Arial" charset="0"/>
          <a:ea typeface="ＭＳ Ｐゴシック" pitchFamily="1" charset="-128"/>
        </a:defRPr>
      </a:lvl8pPr>
      <a:lvl9pPr marL="1828800" algn="l" rtl="0" fontAlgn="base">
        <a:spcBef>
          <a:spcPct val="0"/>
        </a:spcBef>
        <a:spcAft>
          <a:spcPct val="0"/>
        </a:spcAft>
        <a:defRPr sz="2400" b="1">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chemeClr val="accent2"/>
        </a:buClr>
        <a:defRPr sz="3600" b="1">
          <a:solidFill>
            <a:srgbClr val="4C423C"/>
          </a:solidFill>
          <a:latin typeface="+mn-lt"/>
          <a:ea typeface="+mn-ea"/>
          <a:cs typeface="ＭＳ Ｐゴシック"/>
        </a:defRPr>
      </a:lvl1pPr>
      <a:lvl2pPr marL="742950" indent="-28575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2pPr>
      <a:lvl3pPr marL="11430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3pPr>
      <a:lvl4pPr marL="16002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4pPr>
      <a:lvl5pPr marL="20574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5pPr>
      <a:lvl6pPr marL="2514600" indent="-228600" algn="l" rtl="0" fontAlgn="base">
        <a:spcBef>
          <a:spcPct val="20000"/>
        </a:spcBef>
        <a:spcAft>
          <a:spcPct val="0"/>
        </a:spcAft>
        <a:buClr>
          <a:schemeClr val="accent2"/>
        </a:buClr>
        <a:defRPr sz="2800" b="1" i="1">
          <a:solidFill>
            <a:srgbClr val="4C423C"/>
          </a:solidFill>
          <a:latin typeface="+mn-lt"/>
          <a:ea typeface="+mn-ea"/>
        </a:defRPr>
      </a:lvl6pPr>
      <a:lvl7pPr marL="2971800" indent="-228600" algn="l" rtl="0" fontAlgn="base">
        <a:spcBef>
          <a:spcPct val="20000"/>
        </a:spcBef>
        <a:spcAft>
          <a:spcPct val="0"/>
        </a:spcAft>
        <a:buClr>
          <a:schemeClr val="accent2"/>
        </a:buClr>
        <a:defRPr sz="2800" b="1" i="1">
          <a:solidFill>
            <a:srgbClr val="4C423C"/>
          </a:solidFill>
          <a:latin typeface="+mn-lt"/>
          <a:ea typeface="+mn-ea"/>
        </a:defRPr>
      </a:lvl7pPr>
      <a:lvl8pPr marL="3429000" indent="-228600" algn="l" rtl="0" fontAlgn="base">
        <a:spcBef>
          <a:spcPct val="20000"/>
        </a:spcBef>
        <a:spcAft>
          <a:spcPct val="0"/>
        </a:spcAft>
        <a:buClr>
          <a:schemeClr val="accent2"/>
        </a:buClr>
        <a:defRPr sz="2800" b="1" i="1">
          <a:solidFill>
            <a:srgbClr val="4C423C"/>
          </a:solidFill>
          <a:latin typeface="+mn-lt"/>
          <a:ea typeface="+mn-ea"/>
        </a:defRPr>
      </a:lvl8pPr>
      <a:lvl9pPr marL="3886200" indent="-228600" algn="l" rtl="0" fontAlgn="base">
        <a:spcBef>
          <a:spcPct val="20000"/>
        </a:spcBef>
        <a:spcAft>
          <a:spcPct val="0"/>
        </a:spcAft>
        <a:buClr>
          <a:schemeClr val="accent2"/>
        </a:buClr>
        <a:defRPr sz="2800" b="1" i="1">
          <a:solidFill>
            <a:srgbClr val="4C423C"/>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266700"/>
            <a:ext cx="754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1295400"/>
            <a:ext cx="7924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12514729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fade/>
  </p:transition>
  <p:txStyles>
    <p:titleStyle>
      <a:lvl1pPr algn="l" rtl="0" eaLnBrk="0" fontAlgn="base" hangingPunct="0">
        <a:spcBef>
          <a:spcPct val="0"/>
        </a:spcBef>
        <a:spcAft>
          <a:spcPct val="0"/>
        </a:spcAft>
        <a:defRPr sz="2400" b="1">
          <a:solidFill>
            <a:schemeClr val="tx2"/>
          </a:solidFill>
          <a:latin typeface="+mj-lt"/>
          <a:ea typeface="+mj-ea"/>
          <a:cs typeface="ＭＳ Ｐゴシック"/>
        </a:defRPr>
      </a:lvl1pPr>
      <a:lvl2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2pPr>
      <a:lvl3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3pPr>
      <a:lvl4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4pPr>
      <a:lvl5pPr algn="l" rtl="0" eaLnBrk="0" fontAlgn="base" hangingPunct="0">
        <a:spcBef>
          <a:spcPct val="0"/>
        </a:spcBef>
        <a:spcAft>
          <a:spcPct val="0"/>
        </a:spcAft>
        <a:defRPr sz="2400" b="1">
          <a:solidFill>
            <a:schemeClr val="tx2"/>
          </a:solidFill>
          <a:latin typeface="Arial" charset="0"/>
          <a:ea typeface="ＭＳ Ｐゴシック" pitchFamily="1" charset="-128"/>
          <a:cs typeface="ＭＳ Ｐゴシック"/>
        </a:defRPr>
      </a:lvl5pPr>
      <a:lvl6pPr marL="457200" algn="l" rtl="0" fontAlgn="base">
        <a:spcBef>
          <a:spcPct val="0"/>
        </a:spcBef>
        <a:spcAft>
          <a:spcPct val="0"/>
        </a:spcAft>
        <a:defRPr sz="2400" b="1">
          <a:solidFill>
            <a:schemeClr val="tx2"/>
          </a:solidFill>
          <a:latin typeface="Arial" charset="0"/>
          <a:ea typeface="ＭＳ Ｐゴシック" pitchFamily="1" charset="-128"/>
        </a:defRPr>
      </a:lvl6pPr>
      <a:lvl7pPr marL="914400" algn="l" rtl="0" fontAlgn="base">
        <a:spcBef>
          <a:spcPct val="0"/>
        </a:spcBef>
        <a:spcAft>
          <a:spcPct val="0"/>
        </a:spcAft>
        <a:defRPr sz="2400" b="1">
          <a:solidFill>
            <a:schemeClr val="tx2"/>
          </a:solidFill>
          <a:latin typeface="Arial" charset="0"/>
          <a:ea typeface="ＭＳ Ｐゴシック" pitchFamily="1" charset="-128"/>
        </a:defRPr>
      </a:lvl7pPr>
      <a:lvl8pPr marL="1371600" algn="l" rtl="0" fontAlgn="base">
        <a:spcBef>
          <a:spcPct val="0"/>
        </a:spcBef>
        <a:spcAft>
          <a:spcPct val="0"/>
        </a:spcAft>
        <a:defRPr sz="2400" b="1">
          <a:solidFill>
            <a:schemeClr val="tx2"/>
          </a:solidFill>
          <a:latin typeface="Arial" charset="0"/>
          <a:ea typeface="ＭＳ Ｐゴシック" pitchFamily="1" charset="-128"/>
        </a:defRPr>
      </a:lvl8pPr>
      <a:lvl9pPr marL="1828800" algn="l" rtl="0" fontAlgn="base">
        <a:spcBef>
          <a:spcPct val="0"/>
        </a:spcBef>
        <a:spcAft>
          <a:spcPct val="0"/>
        </a:spcAft>
        <a:defRPr sz="2400" b="1">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chemeClr val="accent2"/>
        </a:buClr>
        <a:defRPr sz="3600" b="1">
          <a:solidFill>
            <a:srgbClr val="4C423C"/>
          </a:solidFill>
          <a:latin typeface="+mn-lt"/>
          <a:ea typeface="+mn-ea"/>
          <a:cs typeface="ＭＳ Ｐゴシック"/>
        </a:defRPr>
      </a:lvl1pPr>
      <a:lvl2pPr marL="742950" indent="-28575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2pPr>
      <a:lvl3pPr marL="11430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3pPr>
      <a:lvl4pPr marL="16002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4pPr>
      <a:lvl5pPr marL="20574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5pPr>
      <a:lvl6pPr marL="2514600" indent="-228600" algn="l" rtl="0" fontAlgn="base">
        <a:spcBef>
          <a:spcPct val="20000"/>
        </a:spcBef>
        <a:spcAft>
          <a:spcPct val="0"/>
        </a:spcAft>
        <a:buClr>
          <a:schemeClr val="accent2"/>
        </a:buClr>
        <a:defRPr sz="2800" b="1" i="1">
          <a:solidFill>
            <a:srgbClr val="4C423C"/>
          </a:solidFill>
          <a:latin typeface="+mn-lt"/>
          <a:ea typeface="+mn-ea"/>
        </a:defRPr>
      </a:lvl6pPr>
      <a:lvl7pPr marL="2971800" indent="-228600" algn="l" rtl="0" fontAlgn="base">
        <a:spcBef>
          <a:spcPct val="20000"/>
        </a:spcBef>
        <a:spcAft>
          <a:spcPct val="0"/>
        </a:spcAft>
        <a:buClr>
          <a:schemeClr val="accent2"/>
        </a:buClr>
        <a:defRPr sz="2800" b="1" i="1">
          <a:solidFill>
            <a:srgbClr val="4C423C"/>
          </a:solidFill>
          <a:latin typeface="+mn-lt"/>
          <a:ea typeface="+mn-ea"/>
        </a:defRPr>
      </a:lvl7pPr>
      <a:lvl8pPr marL="3429000" indent="-228600" algn="l" rtl="0" fontAlgn="base">
        <a:spcBef>
          <a:spcPct val="20000"/>
        </a:spcBef>
        <a:spcAft>
          <a:spcPct val="0"/>
        </a:spcAft>
        <a:buClr>
          <a:schemeClr val="accent2"/>
        </a:buClr>
        <a:defRPr sz="2800" b="1" i="1">
          <a:solidFill>
            <a:srgbClr val="4C423C"/>
          </a:solidFill>
          <a:latin typeface="+mn-lt"/>
          <a:ea typeface="+mn-ea"/>
        </a:defRPr>
      </a:lvl8pPr>
      <a:lvl9pPr marL="3886200" indent="-228600" algn="l" rtl="0" fontAlgn="base">
        <a:spcBef>
          <a:spcPct val="20000"/>
        </a:spcBef>
        <a:spcAft>
          <a:spcPct val="0"/>
        </a:spcAft>
        <a:buClr>
          <a:schemeClr val="accent2"/>
        </a:buClr>
        <a:defRPr sz="2800" b="1" i="1">
          <a:solidFill>
            <a:srgbClr val="4C423C"/>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audio" Target="../media/media10.WAV"/><Relationship Id="rId6" Type="http://schemas.microsoft.com/office/2007/relationships/media" Target="../media/media10.WAV"/><Relationship Id="rId5" Type="http://schemas.openxmlformats.org/officeDocument/2006/relationships/image" Target="../media/image30.jpeg"/><Relationship Id="rId4" Type="http://schemas.openxmlformats.org/officeDocument/2006/relationships/hyperlink" Target="http://www.thc.state.tx.us/preserve/projects-and-programs/state-historical-markers"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audio" Target="../media/media11.WAV"/><Relationship Id="rId6" Type="http://schemas.microsoft.com/office/2007/relationships/media" Target="../media/media11.WAV"/><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microsoft.com/office/2007/relationships/media" Target="../media/media12.WAV"/><Relationship Id="rId3" Type="http://schemas.openxmlformats.org/officeDocument/2006/relationships/notesSlide" Target="../notesSlides/notesSlide12.xml"/><Relationship Id="rId7" Type="http://schemas.openxmlformats.org/officeDocument/2006/relationships/image" Target="../media/image35.jpeg"/><Relationship Id="rId2" Type="http://schemas.openxmlformats.org/officeDocument/2006/relationships/slideLayout" Target="../slideLayouts/slideLayout19.xml"/><Relationship Id="rId1" Type="http://schemas.openxmlformats.org/officeDocument/2006/relationships/audio" Target="../media/media12.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www.thc.state.tx.us/blog" TargetMode="Externa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audio" Target="../media/audio2.wav"/><Relationship Id="rId5" Type="http://schemas.openxmlformats.org/officeDocument/2006/relationships/image" Target="../media/image16.png"/><Relationship Id="rId4" Type="http://schemas.openxmlformats.org/officeDocument/2006/relationships/hyperlink" Target="mailto:history@thc.state.tx.u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3.wav"/><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audio" Target="../media/media2.WAV"/><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0" Type="http://schemas.microsoft.com/office/2007/relationships/media" Target="../media/media2.WAV"/><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microsoft.com/office/2007/relationships/media" Target="../media/media3.WAV"/><Relationship Id="rId2" Type="http://schemas.openxmlformats.org/officeDocument/2006/relationships/slideLayout" Target="../slideLayouts/slideLayout2.xml"/><Relationship Id="rId1" Type="http://schemas.openxmlformats.org/officeDocument/2006/relationships/audio" Target="../media/media3.WAV"/><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microsoft.com/office/2007/relationships/media" Target="../media/media4.WAV"/><Relationship Id="rId2" Type="http://schemas.openxmlformats.org/officeDocument/2006/relationships/slideLayout" Target="../slideLayouts/slideLayout2.xml"/><Relationship Id="rId1" Type="http://schemas.openxmlformats.org/officeDocument/2006/relationships/audio" Target="../media/media4.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media5.WAV"/><Relationship Id="rId6" Type="http://schemas.microsoft.com/office/2007/relationships/media" Target="../media/media5.WAV"/><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media6.WAV"/><Relationship Id="rId6" Type="http://schemas.openxmlformats.org/officeDocument/2006/relationships/image" Target="../media/image26.png"/><Relationship Id="rId5" Type="http://schemas.microsoft.com/office/2007/relationships/media" Target="../media/media6.WAV"/><Relationship Id="rId4" Type="http://schemas.openxmlformats.org/officeDocument/2006/relationships/hyperlink" Target="http://www.thc.state.tx.us/preserve/projects-and-programs/state-historical-markers/apply-historical-marker"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audio" Target="../media/media7.WAV"/><Relationship Id="rId6" Type="http://schemas.openxmlformats.org/officeDocument/2006/relationships/image" Target="../media/image16.png"/><Relationship Id="rId5" Type="http://schemas.microsoft.com/office/2007/relationships/media" Target="../media/media7.WAV"/><Relationship Id="rId4" Type="http://schemas.openxmlformats.org/officeDocument/2006/relationships/hyperlink" Target="http://www.thc.state.tx.us/preserve/projects-and-programs/state-historical-marker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8.xml"/><Relationship Id="rId7" Type="http://schemas.microsoft.com/office/2007/relationships/media" Target="../media/media8.WAV"/><Relationship Id="rId2" Type="http://schemas.openxmlformats.org/officeDocument/2006/relationships/slideLayout" Target="../slideLayouts/slideLayout14.xml"/><Relationship Id="rId1" Type="http://schemas.openxmlformats.org/officeDocument/2006/relationships/audio" Target="../media/media8.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audio" Target="../media/media9.WAV"/><Relationship Id="rId5" Type="http://schemas.openxmlformats.org/officeDocument/2006/relationships/image" Target="../media/image16.png"/><Relationship Id="rId4"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185736" y="111636"/>
            <a:ext cx="8805863" cy="1200329"/>
          </a:xfrm>
        </p:spPr>
        <p:txBody>
          <a:bodyPr/>
          <a:lstStyle/>
          <a:p>
            <a:pPr eaLnBrk="1" hangingPunct="1"/>
            <a:r>
              <a:rPr lang="en-US" dirty="0" smtClean="0"/>
              <a:t>OFFICIAL TEXAS HISTORICAL MARKERS</a:t>
            </a: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125" t="30349" r="18636" b="20100"/>
          <a:stretch/>
        </p:blipFill>
        <p:spPr bwMode="auto">
          <a:xfrm>
            <a:off x="228600" y="4267200"/>
            <a:ext cx="3505200" cy="2197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1026" name="Picture 2" descr="J:\MARKERS\zz - iphone photos 7.17.2013\a 025.jpg"/>
          <p:cNvPicPr>
            <a:picLocks noChangeAspect="1" noChangeArrowheads="1"/>
          </p:cNvPicPr>
          <p:nvPr/>
        </p:nvPicPr>
        <p:blipFill>
          <a:blip r:embed="rId5" cstate="print"/>
          <a:srcRect/>
          <a:stretch>
            <a:fillRect/>
          </a:stretch>
        </p:blipFill>
        <p:spPr bwMode="auto">
          <a:xfrm>
            <a:off x="5715000" y="1371600"/>
            <a:ext cx="31496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J:\MARKERS\zz - iphone photos 7.17.2013\a 029.jpg"/>
          <p:cNvPicPr>
            <a:picLocks noChangeAspect="1" noChangeArrowheads="1"/>
          </p:cNvPicPr>
          <p:nvPr/>
        </p:nvPicPr>
        <p:blipFill>
          <a:blip r:embed="rId6" cstate="print"/>
          <a:srcRect/>
          <a:stretch>
            <a:fillRect/>
          </a:stretch>
        </p:blipFill>
        <p:spPr bwMode="auto">
          <a:xfrm>
            <a:off x="6572250" y="4038600"/>
            <a:ext cx="1962150" cy="261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J:\MARKERS\zz - iphone photos 7.17.2013\a 069.jpg"/>
          <p:cNvPicPr>
            <a:picLocks noChangeAspect="1" noChangeArrowheads="1"/>
          </p:cNvPicPr>
          <p:nvPr/>
        </p:nvPicPr>
        <p:blipFill>
          <a:blip r:embed="rId7" cstate="print"/>
          <a:srcRect/>
          <a:stretch>
            <a:fillRect/>
          </a:stretch>
        </p:blipFill>
        <p:spPr bwMode="auto">
          <a:xfrm>
            <a:off x="609600" y="1219200"/>
            <a:ext cx="1905000" cy="25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descr="J:\MARKERS\zz - iphone photos 7.17.2013\a 189.jpg"/>
          <p:cNvPicPr>
            <a:picLocks noChangeAspect="1" noChangeArrowheads="1"/>
          </p:cNvPicPr>
          <p:nvPr/>
        </p:nvPicPr>
        <p:blipFill>
          <a:blip r:embed="rId8" cstate="print"/>
          <a:srcRect/>
          <a:stretch>
            <a:fillRect/>
          </a:stretch>
        </p:blipFill>
        <p:spPr bwMode="auto">
          <a:xfrm>
            <a:off x="4324350" y="4191000"/>
            <a:ext cx="177165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descr="C:\Documents and Settings\sarahm\Desktop\a 331.jpg"/>
          <p:cNvPicPr>
            <a:picLocks noChangeAspect="1" noChangeArrowheads="1"/>
          </p:cNvPicPr>
          <p:nvPr/>
        </p:nvPicPr>
        <p:blipFill>
          <a:blip r:embed="rId9" cstate="print"/>
          <a:srcRect/>
          <a:stretch>
            <a:fillRect/>
          </a:stretch>
        </p:blipFill>
        <p:spPr bwMode="auto">
          <a:xfrm>
            <a:off x="3185964" y="1524000"/>
            <a:ext cx="1767036"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ntroduction">
            <a:hlinkClick r:id="" action="ppaction://media"/>
          </p:cNvPr>
          <p:cNvPicPr>
            <a:picLocks noRot="1" noChangeAspect="1"/>
          </p:cNvPicPr>
          <p:nvPr>
            <a:wavAudioFile r:embed="rId1" name="Introduction"/>
          </p:nvPr>
        </p:nvPicPr>
        <p:blipFill>
          <a:blip r:embed="rId10" cstate="print"/>
          <a:stretch>
            <a:fillRect/>
          </a:stretch>
        </p:blipFill>
        <p:spPr>
          <a:xfrm>
            <a:off x="5029200" y="3048000"/>
            <a:ext cx="762000" cy="762000"/>
          </a:xfrm>
          <a:prstGeom prst="rect">
            <a:avLst/>
          </a:prstGeom>
        </p:spPr>
      </p:pic>
    </p:spTree>
    <p:extLst>
      <p:ext uri="{BB962C8B-B14F-4D97-AF65-F5344CB8AC3E}">
        <p14:creationId xmlns:p14="http://schemas.microsoft.com/office/powerpoint/2010/main" xmlns="" val="31446595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dirty="0" smtClean="0"/>
              <a:t>Historical Marker webpage</a:t>
            </a:r>
          </a:p>
        </p:txBody>
      </p:sp>
      <p:sp>
        <p:nvSpPr>
          <p:cNvPr id="35844" name="TextBox 3"/>
          <p:cNvSpPr txBox="1">
            <a:spLocks noChangeArrowheads="1"/>
          </p:cNvSpPr>
          <p:nvPr/>
        </p:nvSpPr>
        <p:spPr bwMode="auto">
          <a:xfrm>
            <a:off x="304800" y="617220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r>
              <a:rPr lang="en-US" sz="1800" dirty="0" smtClean="0">
                <a:hlinkClick r:id="rId4"/>
              </a:rPr>
              <a:t>http://www.thc.state.tx.us/preserve/projects-and-programs/state-historical-markers</a:t>
            </a:r>
            <a:endParaRPr lang="en-US" sz="1800" dirty="0" smtClean="0">
              <a:solidFill>
                <a:srgbClr val="26211E"/>
              </a:solidFill>
            </a:endParaRPr>
          </a:p>
        </p:txBody>
      </p:sp>
      <p:pic>
        <p:nvPicPr>
          <p:cNvPr id="12289" name="Picture 1" descr="C:\Documents and Settings\sarahm\Desktop\web site.JPG"/>
          <p:cNvPicPr>
            <a:picLocks noChangeAspect="1" noChangeArrowheads="1"/>
          </p:cNvPicPr>
          <p:nvPr/>
        </p:nvPicPr>
        <p:blipFill>
          <a:blip r:embed="rId5" cstate="print"/>
          <a:srcRect/>
          <a:stretch>
            <a:fillRect/>
          </a:stretch>
        </p:blipFill>
        <p:spPr bwMode="auto">
          <a:xfrm>
            <a:off x="457200" y="1524000"/>
            <a:ext cx="8235617"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website">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4114800" y="1905000"/>
            <a:ext cx="762000" cy="762000"/>
          </a:xfrm>
          <a:prstGeom prst="rect">
            <a:avLst/>
          </a:prstGeom>
        </p:spPr>
      </p:pic>
    </p:spTree>
    <p:extLst>
      <p:ext uri="{BB962C8B-B14F-4D97-AF65-F5344CB8AC3E}">
        <p14:creationId xmlns:p14="http://schemas.microsoft.com/office/powerpoint/2010/main" xmlns="" val="3033478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143000" y="266700"/>
            <a:ext cx="7543800" cy="457200"/>
          </a:xfrm>
          <a:prstGeom prst="rect">
            <a:avLst/>
          </a:prstGeom>
          <a:noFill/>
          <a:ln w="9525">
            <a:noFill/>
            <a:miter lim="800000"/>
            <a:headEnd/>
            <a:tailEnd/>
          </a:ln>
        </p:spPr>
        <p:txBody>
          <a:bodyPr anchor="ctr">
            <a:spAutoFit/>
          </a:bodyPr>
          <a:lstStyle/>
          <a:p>
            <a:pPr>
              <a:defRPr/>
            </a:pPr>
            <a:r>
              <a:rPr lang="en-US" b="1" kern="0" dirty="0" smtClean="0">
                <a:solidFill>
                  <a:srgbClr val="FFFFFF"/>
                </a:solidFill>
                <a:latin typeface="Arial"/>
                <a:ea typeface="+mj-ea"/>
              </a:rPr>
              <a:t>Historic Sites Atlas</a:t>
            </a:r>
            <a:endParaRPr lang="en-US" b="1" kern="0" dirty="0">
              <a:solidFill>
                <a:srgbClr val="FFFFFF"/>
              </a:solidFill>
              <a:latin typeface="Arial"/>
              <a:ea typeface="+mj-ea"/>
            </a:endParaRPr>
          </a:p>
        </p:txBody>
      </p:sp>
      <p:pic>
        <p:nvPicPr>
          <p:cNvPr id="36867" name="Picture 4" descr="C:\Documents and Settings\sarahm\Desktop\Atlas 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000125"/>
            <a:ext cx="2759075" cy="2276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810000" y="914400"/>
            <a:ext cx="1828800" cy="1731963"/>
          </a:xfrm>
          <a:prstGeom prst="rect">
            <a:avLst/>
          </a:prstGeom>
          <a:noFill/>
        </p:spPr>
        <p:txBody>
          <a:bodyPr>
            <a:spAutoFit/>
          </a:bodyPr>
          <a:lstStyle/>
          <a:p>
            <a:pPr>
              <a:defRPr/>
            </a:pPr>
            <a:r>
              <a:rPr lang="en-US" dirty="0">
                <a:solidFill>
                  <a:srgbClr val="26211E"/>
                </a:solidFill>
                <a:latin typeface="Arial" pitchFamily="34" charset="0"/>
              </a:rPr>
              <a:t>Search by:</a:t>
            </a:r>
          </a:p>
          <a:p>
            <a:pPr>
              <a:defRPr/>
            </a:pPr>
            <a:endParaRPr lang="en-US" sz="1050" dirty="0">
              <a:solidFill>
                <a:srgbClr val="26211E"/>
              </a:solidFill>
              <a:latin typeface="Arial" pitchFamily="34" charset="0"/>
            </a:endParaRPr>
          </a:p>
          <a:p>
            <a:pPr>
              <a:buFont typeface="Arial" pitchFamily="34" charset="0"/>
              <a:buChar char="•"/>
              <a:defRPr/>
            </a:pPr>
            <a:r>
              <a:rPr lang="en-US" dirty="0">
                <a:solidFill>
                  <a:srgbClr val="26211E"/>
                </a:solidFill>
                <a:latin typeface="Arial" pitchFamily="34" charset="0"/>
              </a:rPr>
              <a:t> Keyword</a:t>
            </a:r>
          </a:p>
          <a:p>
            <a:pPr>
              <a:buFont typeface="Arial" pitchFamily="34" charset="0"/>
              <a:buChar char="•"/>
              <a:defRPr/>
            </a:pPr>
            <a:r>
              <a:rPr lang="en-US" dirty="0">
                <a:solidFill>
                  <a:srgbClr val="26211E"/>
                </a:solidFill>
                <a:latin typeface="Arial" pitchFamily="34" charset="0"/>
              </a:rPr>
              <a:t> County</a:t>
            </a:r>
          </a:p>
          <a:p>
            <a:pPr>
              <a:buFont typeface="Arial" pitchFamily="34" charset="0"/>
              <a:buChar char="•"/>
              <a:defRPr/>
            </a:pPr>
            <a:r>
              <a:rPr lang="en-US" dirty="0">
                <a:solidFill>
                  <a:srgbClr val="26211E"/>
                </a:solidFill>
                <a:latin typeface="Arial" pitchFamily="34" charset="0"/>
              </a:rPr>
              <a:t> Address</a:t>
            </a:r>
          </a:p>
        </p:txBody>
      </p:sp>
      <p:sp>
        <p:nvSpPr>
          <p:cNvPr id="36870" name="TextBox 8"/>
          <p:cNvSpPr txBox="1">
            <a:spLocks noChangeArrowheads="1"/>
          </p:cNvSpPr>
          <p:nvPr/>
        </p:nvSpPr>
        <p:spPr bwMode="auto">
          <a:xfrm>
            <a:off x="5791200" y="1447800"/>
            <a:ext cx="2057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buFont typeface="Arial" pitchFamily="34" charset="0"/>
              <a:buChar char="•"/>
            </a:pPr>
            <a:r>
              <a:rPr lang="en-US" dirty="0" smtClean="0">
                <a:solidFill>
                  <a:srgbClr val="26211E"/>
                </a:solidFill>
              </a:rPr>
              <a:t>Designation</a:t>
            </a:r>
          </a:p>
          <a:p>
            <a:pPr eaLnBrk="1" hangingPunct="1">
              <a:buFont typeface="Arial" pitchFamily="34" charset="0"/>
              <a:buChar char="•"/>
            </a:pPr>
            <a:r>
              <a:rPr lang="en-US" dirty="0" smtClean="0">
                <a:solidFill>
                  <a:srgbClr val="26211E"/>
                </a:solidFill>
              </a:rPr>
              <a:t> Site Name</a:t>
            </a:r>
          </a:p>
          <a:p>
            <a:pPr eaLnBrk="1" hangingPunct="1"/>
            <a:endParaRPr lang="en-US" dirty="0" smtClean="0">
              <a:solidFill>
                <a:srgbClr val="26211E"/>
              </a:solidFill>
            </a:endParaRPr>
          </a:p>
        </p:txBody>
      </p:sp>
      <p:pic>
        <p:nvPicPr>
          <p:cNvPr id="5122" name="Picture 2" descr="C:\Documents and Settings\sarahm\Desktop\census.JPG"/>
          <p:cNvPicPr>
            <a:picLocks noChangeAspect="1" noChangeArrowheads="1"/>
          </p:cNvPicPr>
          <p:nvPr/>
        </p:nvPicPr>
        <p:blipFill>
          <a:blip r:embed="rId5" cstate="print"/>
          <a:srcRect/>
          <a:stretch>
            <a:fillRect/>
          </a:stretch>
        </p:blipFill>
        <p:spPr bwMode="auto">
          <a:xfrm>
            <a:off x="2819400" y="2667000"/>
            <a:ext cx="5488813" cy="3967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tlas">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1143000" y="4267200"/>
            <a:ext cx="838200" cy="838200"/>
          </a:xfrm>
          <a:prstGeom prst="rect">
            <a:avLst/>
          </a:prstGeom>
        </p:spPr>
      </p:pic>
    </p:spTree>
    <p:extLst>
      <p:ext uri="{BB962C8B-B14F-4D97-AF65-F5344CB8AC3E}">
        <p14:creationId xmlns:p14="http://schemas.microsoft.com/office/powerpoint/2010/main" xmlns="" val="15745165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43000" y="266700"/>
            <a:ext cx="7543800" cy="457200"/>
          </a:xfrm>
          <a:prstGeom prst="rect">
            <a:avLst/>
          </a:prstGeom>
          <a:noFill/>
          <a:ln w="9525">
            <a:noFill/>
            <a:miter lim="800000"/>
            <a:headEnd/>
            <a:tailEnd/>
          </a:ln>
        </p:spPr>
        <p:txBody>
          <a:bodyPr anchor="ctr">
            <a:spAutoFit/>
          </a:bodyPr>
          <a:lstStyle/>
          <a:p>
            <a:pPr>
              <a:defRPr/>
            </a:pPr>
            <a:r>
              <a:rPr lang="en-US" b="1" kern="0" dirty="0" smtClean="0">
                <a:solidFill>
                  <a:srgbClr val="FFFFFF"/>
                </a:solidFill>
                <a:latin typeface="Arial"/>
                <a:ea typeface="+mj-ea"/>
              </a:rPr>
              <a:t>THC Social Media</a:t>
            </a:r>
            <a:endParaRPr lang="en-US" b="1" kern="0" dirty="0">
              <a:solidFill>
                <a:srgbClr val="FFFFFF"/>
              </a:solidFill>
              <a:latin typeface="Arial"/>
              <a:ea typeface="+mj-ea"/>
            </a:endParaRPr>
          </a:p>
        </p:txBody>
      </p:sp>
      <p:sp>
        <p:nvSpPr>
          <p:cNvPr id="3" name="TextBox 2"/>
          <p:cNvSpPr txBox="1"/>
          <p:nvPr/>
        </p:nvSpPr>
        <p:spPr>
          <a:xfrm>
            <a:off x="533400" y="1371600"/>
            <a:ext cx="3505200" cy="338554"/>
          </a:xfrm>
          <a:prstGeom prst="rect">
            <a:avLst/>
          </a:prstGeom>
          <a:noFill/>
        </p:spPr>
        <p:txBody>
          <a:bodyPr wrap="square" rtlCol="0">
            <a:spAutoFit/>
          </a:bodyPr>
          <a:lstStyle/>
          <a:p>
            <a:pPr algn="ctr"/>
            <a:r>
              <a:rPr lang="en-US" sz="1600" dirty="0" smtClean="0">
                <a:hlinkClick r:id="rId4"/>
              </a:rPr>
              <a:t>http://www.thc.state.tx.us/blog</a:t>
            </a:r>
            <a:r>
              <a:rPr lang="en-US" sz="1600" dirty="0" smtClean="0"/>
              <a:t> </a:t>
            </a:r>
            <a:endParaRPr lang="en-US" sz="1600" dirty="0"/>
          </a:p>
        </p:txBody>
      </p:sp>
      <p:sp>
        <p:nvSpPr>
          <p:cNvPr id="8" name="TextBox 7"/>
          <p:cNvSpPr txBox="1"/>
          <p:nvPr/>
        </p:nvSpPr>
        <p:spPr>
          <a:xfrm>
            <a:off x="990600" y="1066800"/>
            <a:ext cx="2438400" cy="369332"/>
          </a:xfrm>
          <a:prstGeom prst="rect">
            <a:avLst/>
          </a:prstGeom>
          <a:noFill/>
        </p:spPr>
        <p:txBody>
          <a:bodyPr wrap="square" rtlCol="0">
            <a:spAutoFit/>
          </a:bodyPr>
          <a:lstStyle/>
          <a:p>
            <a:r>
              <a:rPr lang="en-US" sz="1800" b="1" dirty="0" smtClean="0"/>
              <a:t>Visit the THC blog:</a:t>
            </a:r>
            <a:endParaRPr lang="en-US" sz="1800" b="1" dirty="0"/>
          </a:p>
        </p:txBody>
      </p:sp>
      <p:sp>
        <p:nvSpPr>
          <p:cNvPr id="9" name="TextBox 8"/>
          <p:cNvSpPr txBox="1"/>
          <p:nvPr/>
        </p:nvSpPr>
        <p:spPr>
          <a:xfrm>
            <a:off x="5486400" y="1066800"/>
            <a:ext cx="2895600" cy="369332"/>
          </a:xfrm>
          <a:prstGeom prst="rect">
            <a:avLst/>
          </a:prstGeom>
          <a:noFill/>
        </p:spPr>
        <p:txBody>
          <a:bodyPr wrap="square" rtlCol="0">
            <a:spAutoFit/>
          </a:bodyPr>
          <a:lstStyle/>
          <a:p>
            <a:r>
              <a:rPr lang="en-US" sz="1800" b="1" dirty="0" smtClean="0"/>
              <a:t>Follow THC on Twitter:</a:t>
            </a:r>
            <a:endParaRPr lang="en-US" sz="1800" b="1" dirty="0"/>
          </a:p>
        </p:txBody>
      </p:sp>
      <p:pic>
        <p:nvPicPr>
          <p:cNvPr id="10" name="Picture 9" descr="Twitter screen shot.JPG"/>
          <p:cNvPicPr>
            <a:picLocks noChangeAspect="1"/>
          </p:cNvPicPr>
          <p:nvPr/>
        </p:nvPicPr>
        <p:blipFill>
          <a:blip r:embed="rId5" cstate="print"/>
          <a:stretch>
            <a:fillRect/>
          </a:stretch>
        </p:blipFill>
        <p:spPr>
          <a:xfrm>
            <a:off x="5334000" y="1831975"/>
            <a:ext cx="3276600" cy="228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172200" y="1371600"/>
            <a:ext cx="1752600" cy="338554"/>
          </a:xfrm>
          <a:prstGeom prst="rect">
            <a:avLst/>
          </a:prstGeom>
          <a:noFill/>
        </p:spPr>
        <p:txBody>
          <a:bodyPr wrap="square" rtlCol="0">
            <a:spAutoFit/>
          </a:bodyPr>
          <a:lstStyle/>
          <a:p>
            <a:r>
              <a:rPr lang="en-US" sz="1600" dirty="0" smtClean="0">
                <a:solidFill>
                  <a:srgbClr val="C00000"/>
                </a:solidFill>
              </a:rPr>
              <a:t>@</a:t>
            </a:r>
            <a:r>
              <a:rPr lang="en-US" sz="1600" dirty="0" err="1" smtClean="0">
                <a:solidFill>
                  <a:srgbClr val="C00000"/>
                </a:solidFill>
              </a:rPr>
              <a:t>TxHistComm</a:t>
            </a:r>
            <a:endParaRPr lang="en-US" sz="1600" dirty="0">
              <a:solidFill>
                <a:srgbClr val="C00000"/>
              </a:solidFill>
            </a:endParaRPr>
          </a:p>
        </p:txBody>
      </p:sp>
      <p:sp>
        <p:nvSpPr>
          <p:cNvPr id="12" name="TextBox 11"/>
          <p:cNvSpPr txBox="1"/>
          <p:nvPr/>
        </p:nvSpPr>
        <p:spPr>
          <a:xfrm>
            <a:off x="228600" y="5029200"/>
            <a:ext cx="2971800" cy="369332"/>
          </a:xfrm>
          <a:prstGeom prst="rect">
            <a:avLst/>
          </a:prstGeom>
          <a:noFill/>
        </p:spPr>
        <p:txBody>
          <a:bodyPr wrap="square" rtlCol="0">
            <a:spAutoFit/>
          </a:bodyPr>
          <a:lstStyle/>
          <a:p>
            <a:r>
              <a:rPr lang="en-US" sz="1800" b="1" dirty="0" smtClean="0"/>
              <a:t>“Like” THC on Facebook:</a:t>
            </a:r>
            <a:endParaRPr lang="en-US" sz="1800" b="1" dirty="0"/>
          </a:p>
        </p:txBody>
      </p:sp>
      <p:sp>
        <p:nvSpPr>
          <p:cNvPr id="14" name="TextBox 13"/>
          <p:cNvSpPr txBox="1"/>
          <p:nvPr/>
        </p:nvSpPr>
        <p:spPr>
          <a:xfrm>
            <a:off x="381000" y="5410200"/>
            <a:ext cx="2971800" cy="338554"/>
          </a:xfrm>
          <a:prstGeom prst="rect">
            <a:avLst/>
          </a:prstGeom>
          <a:noFill/>
        </p:spPr>
        <p:txBody>
          <a:bodyPr wrap="square" rtlCol="0">
            <a:spAutoFit/>
          </a:bodyPr>
          <a:lstStyle/>
          <a:p>
            <a:r>
              <a:rPr lang="en-US" sz="1600" dirty="0" smtClean="0">
                <a:solidFill>
                  <a:srgbClr val="C00000"/>
                </a:solidFill>
              </a:rPr>
              <a:t>Texas Historical Commission</a:t>
            </a:r>
            <a:endParaRPr lang="en-US" sz="1600" dirty="0">
              <a:solidFill>
                <a:srgbClr val="C00000"/>
              </a:solidFill>
            </a:endParaRPr>
          </a:p>
        </p:txBody>
      </p:sp>
      <p:pic>
        <p:nvPicPr>
          <p:cNvPr id="7170" name="Picture 2" descr="C:\Documents and Settings\sarahm\Desktop\TOOLKIT.JPG"/>
          <p:cNvPicPr>
            <a:picLocks noChangeAspect="1" noChangeArrowheads="1"/>
          </p:cNvPicPr>
          <p:nvPr/>
        </p:nvPicPr>
        <p:blipFill>
          <a:blip r:embed="rId6" cstate="print"/>
          <a:srcRect/>
          <a:stretch>
            <a:fillRect/>
          </a:stretch>
        </p:blipFill>
        <p:spPr bwMode="auto">
          <a:xfrm>
            <a:off x="762000" y="1752600"/>
            <a:ext cx="3181350" cy="2441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descr="C:\Documents and Settings\sarahm\Desktop\TOOLKIT.JPG"/>
          <p:cNvPicPr>
            <a:picLocks noChangeAspect="1" noChangeArrowheads="1"/>
          </p:cNvPicPr>
          <p:nvPr/>
        </p:nvPicPr>
        <p:blipFill>
          <a:blip r:embed="rId7" cstate="print"/>
          <a:srcRect b="43324"/>
          <a:stretch>
            <a:fillRect/>
          </a:stretch>
        </p:blipFill>
        <p:spPr bwMode="auto">
          <a:xfrm>
            <a:off x="3200401" y="4274137"/>
            <a:ext cx="3581400" cy="229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social media">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4267200" y="2895600"/>
            <a:ext cx="838200" cy="8382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1447800"/>
            <a:ext cx="4038600" cy="1815882"/>
          </a:xfrm>
          <a:prstGeom prst="rect">
            <a:avLst/>
          </a:prstGeom>
          <a:noFill/>
        </p:spPr>
        <p:txBody>
          <a:bodyPr wrap="square">
            <a:spAutoFit/>
          </a:bodyPr>
          <a:lstStyle/>
          <a:p>
            <a:pPr algn="ctr">
              <a:defRPr/>
            </a:pPr>
            <a:r>
              <a:rPr lang="en-US" sz="3600" b="1" dirty="0">
                <a:solidFill>
                  <a:srgbClr val="26211E"/>
                </a:solidFill>
                <a:latin typeface="Garamond"/>
              </a:rPr>
              <a:t>Sarah McCleskey</a:t>
            </a:r>
          </a:p>
          <a:p>
            <a:pPr algn="ctr">
              <a:defRPr/>
            </a:pPr>
            <a:r>
              <a:rPr lang="en-US" sz="2800" b="1" dirty="0">
                <a:solidFill>
                  <a:srgbClr val="26211E"/>
                </a:solidFill>
                <a:latin typeface="Garamond"/>
              </a:rPr>
              <a:t>Historian</a:t>
            </a:r>
          </a:p>
          <a:p>
            <a:pPr algn="ctr">
              <a:defRPr/>
            </a:pPr>
            <a:r>
              <a:rPr lang="en-US" sz="2800" b="1" dirty="0">
                <a:solidFill>
                  <a:srgbClr val="26211E"/>
                </a:solidFill>
                <a:latin typeface="Garamond"/>
              </a:rPr>
              <a:t>512/463-4149</a:t>
            </a:r>
          </a:p>
          <a:p>
            <a:pPr algn="ctr">
              <a:defRPr/>
            </a:pPr>
            <a:r>
              <a:rPr lang="en-US" sz="2000" b="1" dirty="0">
                <a:solidFill>
                  <a:srgbClr val="26211E"/>
                </a:solidFill>
                <a:latin typeface="Garamond"/>
              </a:rPr>
              <a:t>sarah.mccleskey@thc.state.tx.us</a:t>
            </a:r>
          </a:p>
        </p:txBody>
      </p:sp>
      <p:sp>
        <p:nvSpPr>
          <p:cNvPr id="3" name="TextBox 2"/>
          <p:cNvSpPr txBox="1"/>
          <p:nvPr/>
        </p:nvSpPr>
        <p:spPr>
          <a:xfrm>
            <a:off x="381000" y="1447800"/>
            <a:ext cx="3886200" cy="1815882"/>
          </a:xfrm>
          <a:prstGeom prst="rect">
            <a:avLst/>
          </a:prstGeom>
          <a:noFill/>
        </p:spPr>
        <p:txBody>
          <a:bodyPr wrap="square">
            <a:spAutoFit/>
          </a:bodyPr>
          <a:lstStyle/>
          <a:p>
            <a:pPr algn="ctr">
              <a:defRPr/>
            </a:pPr>
            <a:r>
              <a:rPr lang="en-US" sz="3600" b="1" dirty="0">
                <a:solidFill>
                  <a:srgbClr val="26211E"/>
                </a:solidFill>
                <a:latin typeface="Garamond"/>
              </a:rPr>
              <a:t>Bob Brinkman</a:t>
            </a:r>
          </a:p>
          <a:p>
            <a:pPr algn="ctr">
              <a:defRPr/>
            </a:pPr>
            <a:r>
              <a:rPr lang="en-US" sz="2800" b="1" dirty="0">
                <a:solidFill>
                  <a:srgbClr val="26211E"/>
                </a:solidFill>
                <a:latin typeface="Garamond"/>
              </a:rPr>
              <a:t>Coordinator</a:t>
            </a:r>
          </a:p>
          <a:p>
            <a:pPr algn="ctr">
              <a:defRPr/>
            </a:pPr>
            <a:r>
              <a:rPr lang="en-US" sz="2800" b="1" dirty="0">
                <a:solidFill>
                  <a:srgbClr val="26211E"/>
                </a:solidFill>
                <a:latin typeface="Garamond"/>
              </a:rPr>
              <a:t>512/463-8769</a:t>
            </a:r>
          </a:p>
          <a:p>
            <a:pPr algn="ctr">
              <a:defRPr/>
            </a:pPr>
            <a:r>
              <a:rPr lang="en-US" sz="2000" b="1" dirty="0">
                <a:solidFill>
                  <a:srgbClr val="26211E"/>
                </a:solidFill>
                <a:latin typeface="Garamond"/>
              </a:rPr>
              <a:t>bob.brinkman@thc.state.tx.us</a:t>
            </a:r>
          </a:p>
        </p:txBody>
      </p:sp>
      <p:sp>
        <p:nvSpPr>
          <p:cNvPr id="4" name="TextBox 3"/>
          <p:cNvSpPr txBox="1"/>
          <p:nvPr/>
        </p:nvSpPr>
        <p:spPr>
          <a:xfrm>
            <a:off x="2552700" y="3733800"/>
            <a:ext cx="4038600" cy="1815882"/>
          </a:xfrm>
          <a:prstGeom prst="rect">
            <a:avLst/>
          </a:prstGeom>
          <a:noFill/>
        </p:spPr>
        <p:txBody>
          <a:bodyPr wrap="square">
            <a:spAutoFit/>
          </a:bodyPr>
          <a:lstStyle/>
          <a:p>
            <a:pPr algn="ctr">
              <a:defRPr/>
            </a:pPr>
            <a:r>
              <a:rPr lang="en-US" sz="3600" b="1" dirty="0" smtClean="0">
                <a:solidFill>
                  <a:srgbClr val="26211E"/>
                </a:solidFill>
                <a:latin typeface="Garamond"/>
              </a:rPr>
              <a:t>Ana Clark</a:t>
            </a:r>
            <a:endParaRPr lang="en-US" sz="3600" b="1" dirty="0">
              <a:solidFill>
                <a:srgbClr val="26211E"/>
              </a:solidFill>
              <a:latin typeface="Garamond"/>
            </a:endParaRPr>
          </a:p>
          <a:p>
            <a:pPr algn="ctr">
              <a:defRPr/>
            </a:pPr>
            <a:r>
              <a:rPr lang="en-US" sz="2800" b="1" dirty="0" smtClean="0">
                <a:solidFill>
                  <a:srgbClr val="26211E"/>
                </a:solidFill>
                <a:latin typeface="Garamond"/>
              </a:rPr>
              <a:t>Program Specialist</a:t>
            </a:r>
            <a:endParaRPr lang="en-US" sz="2800" b="1" dirty="0">
              <a:solidFill>
                <a:srgbClr val="26211E"/>
              </a:solidFill>
              <a:latin typeface="Garamond"/>
            </a:endParaRPr>
          </a:p>
          <a:p>
            <a:pPr algn="ctr">
              <a:defRPr/>
            </a:pPr>
            <a:r>
              <a:rPr lang="en-US" sz="2800" b="1" dirty="0" smtClean="0">
                <a:solidFill>
                  <a:srgbClr val="26211E"/>
                </a:solidFill>
                <a:latin typeface="Garamond"/>
              </a:rPr>
              <a:t>512/463-6063</a:t>
            </a:r>
            <a:endParaRPr lang="en-US" sz="2800" b="1" dirty="0">
              <a:solidFill>
                <a:srgbClr val="26211E"/>
              </a:solidFill>
              <a:latin typeface="Garamond"/>
            </a:endParaRPr>
          </a:p>
          <a:p>
            <a:pPr algn="ctr">
              <a:defRPr/>
            </a:pPr>
            <a:r>
              <a:rPr lang="en-US" sz="2000" b="1" dirty="0" smtClean="0">
                <a:solidFill>
                  <a:srgbClr val="26211E"/>
                </a:solidFill>
                <a:latin typeface="Garamond"/>
              </a:rPr>
              <a:t>ana.clark@thc.state.tx.us</a:t>
            </a:r>
            <a:endParaRPr lang="en-US" sz="2000" b="1" dirty="0">
              <a:solidFill>
                <a:srgbClr val="26211E"/>
              </a:solidFill>
              <a:latin typeface="Garamond"/>
            </a:endParaRPr>
          </a:p>
        </p:txBody>
      </p:sp>
      <p:sp>
        <p:nvSpPr>
          <p:cNvPr id="5" name="Title 1"/>
          <p:cNvSpPr txBox="1">
            <a:spLocks/>
          </p:cNvSpPr>
          <p:nvPr/>
        </p:nvSpPr>
        <p:spPr>
          <a:xfrm>
            <a:off x="1143000" y="266700"/>
            <a:ext cx="75438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j-lt"/>
                <a:ea typeface="+mj-ea"/>
                <a:cs typeface="ＭＳ Ｐゴシック"/>
              </a:rPr>
              <a:t>THC Marker Staff</a:t>
            </a:r>
            <a:endParaRPr kumimoji="0" lang="en-US" sz="2400" b="1" i="0" u="none" strike="noStrike" kern="0" cap="none" spc="0" normalizeH="0" baseline="0" noProof="0" dirty="0">
              <a:ln>
                <a:noFill/>
              </a:ln>
              <a:solidFill>
                <a:schemeClr val="tx2"/>
              </a:solidFill>
              <a:effectLst/>
              <a:uLnTx/>
              <a:uFillTx/>
              <a:latin typeface="+mj-lt"/>
              <a:ea typeface="+mj-ea"/>
              <a:cs typeface="ＭＳ Ｐゴシック"/>
            </a:endParaRPr>
          </a:p>
        </p:txBody>
      </p:sp>
      <p:sp>
        <p:nvSpPr>
          <p:cNvPr id="6" name="TextBox 5"/>
          <p:cNvSpPr txBox="1"/>
          <p:nvPr/>
        </p:nvSpPr>
        <p:spPr>
          <a:xfrm>
            <a:off x="2181225" y="5854482"/>
            <a:ext cx="4781550" cy="646331"/>
          </a:xfrm>
          <a:prstGeom prst="rect">
            <a:avLst/>
          </a:prstGeom>
          <a:noFill/>
        </p:spPr>
        <p:txBody>
          <a:bodyPr wrap="square" rtlCol="0">
            <a:spAutoFit/>
          </a:bodyPr>
          <a:lstStyle/>
          <a:p>
            <a:r>
              <a:rPr lang="en-US" sz="3600" b="1" dirty="0" smtClean="0">
                <a:latin typeface="+mn-lt"/>
                <a:hlinkClick r:id="rId4"/>
              </a:rPr>
              <a:t>history@thc.state.tx.us</a:t>
            </a:r>
            <a:r>
              <a:rPr lang="en-US" sz="3600" b="1" dirty="0" smtClean="0">
                <a:latin typeface="+mn-lt"/>
              </a:rPr>
              <a:t> </a:t>
            </a:r>
            <a:endParaRPr lang="en-US" sz="3600" b="1" dirty="0">
              <a:latin typeface="+mn-lt"/>
            </a:endParaRPr>
          </a:p>
        </p:txBody>
      </p:sp>
      <p:pic>
        <p:nvPicPr>
          <p:cNvPr id="9" name="contact info">
            <a:hlinkClick r:id="" action="ppaction://media"/>
          </p:cNvPr>
          <p:cNvPicPr>
            <a:picLocks noRot="1" noChangeAspect="1"/>
          </p:cNvPicPr>
          <p:nvPr>
            <a:wavAudioFile r:embed="rId1" name="contact info"/>
          </p:nvPr>
        </p:nvPicPr>
        <p:blipFill>
          <a:blip r:embed="rId5" cstate="print"/>
          <a:stretch>
            <a:fillRect/>
          </a:stretch>
        </p:blipFill>
        <p:spPr>
          <a:xfrm>
            <a:off x="4267200" y="2895600"/>
            <a:ext cx="685800" cy="685800"/>
          </a:xfrm>
          <a:prstGeom prst="rect">
            <a:avLst/>
          </a:prstGeom>
        </p:spPr>
      </p:pic>
    </p:spTree>
    <p:extLst>
      <p:ext uri="{BB962C8B-B14F-4D97-AF65-F5344CB8AC3E}">
        <p14:creationId xmlns:p14="http://schemas.microsoft.com/office/powerpoint/2010/main" xmlns="" val="38048753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84994" name="Text Box 5"/>
          <p:cNvSpPr txBox="1">
            <a:spLocks noChangeArrowheads="1"/>
          </p:cNvSpPr>
          <p:nvPr/>
        </p:nvSpPr>
        <p:spPr bwMode="auto">
          <a:xfrm>
            <a:off x="3200400" y="5943600"/>
            <a:ext cx="3048000" cy="457200"/>
          </a:xfrm>
          <a:prstGeom prst="rect">
            <a:avLst/>
          </a:prstGeom>
          <a:noFill/>
          <a:ln w="9525">
            <a:noFill/>
            <a:miter lim="800000"/>
            <a:headEnd/>
            <a:tailEnd/>
          </a:ln>
        </p:spPr>
        <p:txBody>
          <a:bodyPr>
            <a:spAutoFit/>
          </a:bodyPr>
          <a:lstStyle/>
          <a:p>
            <a:pPr algn="ctr" eaLnBrk="0" hangingPunct="0">
              <a:spcBef>
                <a:spcPct val="50000"/>
              </a:spcBef>
            </a:pPr>
            <a:r>
              <a:rPr lang="en-US">
                <a:solidFill>
                  <a:schemeClr val="bg1"/>
                </a:solidFill>
              </a:rPr>
              <a:t>www.thc.state.tx.us</a:t>
            </a:r>
          </a:p>
        </p:txBody>
      </p:sp>
      <p:pic>
        <p:nvPicPr>
          <p:cNvPr id="4" name="closing">
            <a:hlinkClick r:id="" action="ppaction://media"/>
          </p:cNvPr>
          <p:cNvPicPr>
            <a:picLocks noRot="1" noChangeAspect="1"/>
          </p:cNvPicPr>
          <p:nvPr>
            <a:wavAudioFile r:embed="rId1" name="closing"/>
          </p:nvPr>
        </p:nvPicPr>
        <p:blipFill>
          <a:blip r:embed="rId5" cstate="print"/>
          <a:stretch>
            <a:fillRect/>
          </a:stretch>
        </p:blipFill>
        <p:spPr>
          <a:xfrm>
            <a:off x="6248400" y="2819400"/>
            <a:ext cx="762000" cy="7620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1" descr="BB_Lampasas Co_marker sunset - small.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62600" y="457200"/>
            <a:ext cx="335280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076" name="Picture 14" descr="Enchanted Rock Centennial marker 4.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6450" y="1600200"/>
            <a:ext cx="163195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077" name="Picture 16" descr="Kimble Co.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 y="4267200"/>
            <a:ext cx="30480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078" name="Picture 17" descr="100_0599.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24600" y="3429000"/>
            <a:ext cx="234315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079" name="Picture 18" descr="Dec 07 002.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86200" y="3505200"/>
            <a:ext cx="2057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080" name="Picture 19" descr="MrkrMdlln.jp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135312" y="1325562"/>
            <a:ext cx="1970088" cy="1951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Rectangle 3"/>
          <p:cNvSpPr txBox="1">
            <a:spLocks noChangeArrowheads="1"/>
          </p:cNvSpPr>
          <p:nvPr/>
        </p:nvSpPr>
        <p:spPr bwMode="auto">
          <a:xfrm>
            <a:off x="0" y="457200"/>
            <a:ext cx="5290344"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60000"/>
              </a:lnSpc>
              <a:spcBef>
                <a:spcPct val="20000"/>
              </a:spcBef>
              <a:spcAft>
                <a:spcPct val="0"/>
              </a:spcAft>
              <a:buClr>
                <a:schemeClr val="accent2"/>
              </a:buClr>
              <a:defRPr sz="2800" b="0">
                <a:solidFill>
                  <a:srgbClr val="C0AEA1"/>
                </a:solidFill>
                <a:latin typeface="+mn-lt"/>
                <a:ea typeface="+mn-ea"/>
                <a:cs typeface="ＭＳ Ｐゴシック"/>
              </a:defRPr>
            </a:lvl1pPr>
            <a:lvl2pPr marL="742950" indent="-28575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2pPr>
            <a:lvl3pPr marL="11430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3pPr>
            <a:lvl4pPr marL="16002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4pPr>
            <a:lvl5pPr marL="2057400" indent="-228600" algn="l" rtl="0" eaLnBrk="0" fontAlgn="base" hangingPunct="0">
              <a:spcBef>
                <a:spcPct val="20000"/>
              </a:spcBef>
              <a:spcAft>
                <a:spcPct val="0"/>
              </a:spcAft>
              <a:buClr>
                <a:schemeClr val="accent2"/>
              </a:buClr>
              <a:defRPr sz="2800" b="1" i="1">
                <a:solidFill>
                  <a:srgbClr val="4C423C"/>
                </a:solidFill>
                <a:latin typeface="+mn-lt"/>
                <a:ea typeface="+mn-ea"/>
                <a:cs typeface="ＭＳ Ｐゴシック"/>
              </a:defRPr>
            </a:lvl5pPr>
            <a:lvl6pPr marL="2514600" indent="-228600" algn="l" rtl="0" fontAlgn="base">
              <a:spcBef>
                <a:spcPct val="20000"/>
              </a:spcBef>
              <a:spcAft>
                <a:spcPct val="0"/>
              </a:spcAft>
              <a:buClr>
                <a:schemeClr val="accent2"/>
              </a:buClr>
              <a:defRPr sz="2800" b="1" i="1">
                <a:solidFill>
                  <a:srgbClr val="4C423C"/>
                </a:solidFill>
                <a:latin typeface="+mn-lt"/>
                <a:ea typeface="+mn-ea"/>
              </a:defRPr>
            </a:lvl6pPr>
            <a:lvl7pPr marL="2971800" indent="-228600" algn="l" rtl="0" fontAlgn="base">
              <a:spcBef>
                <a:spcPct val="20000"/>
              </a:spcBef>
              <a:spcAft>
                <a:spcPct val="0"/>
              </a:spcAft>
              <a:buClr>
                <a:schemeClr val="accent2"/>
              </a:buClr>
              <a:defRPr sz="2800" b="1" i="1">
                <a:solidFill>
                  <a:srgbClr val="4C423C"/>
                </a:solidFill>
                <a:latin typeface="+mn-lt"/>
                <a:ea typeface="+mn-ea"/>
              </a:defRPr>
            </a:lvl7pPr>
            <a:lvl8pPr marL="3429000" indent="-228600" algn="l" rtl="0" fontAlgn="base">
              <a:spcBef>
                <a:spcPct val="20000"/>
              </a:spcBef>
              <a:spcAft>
                <a:spcPct val="0"/>
              </a:spcAft>
              <a:buClr>
                <a:schemeClr val="accent2"/>
              </a:buClr>
              <a:defRPr sz="2800" b="1" i="1">
                <a:solidFill>
                  <a:srgbClr val="4C423C"/>
                </a:solidFill>
                <a:latin typeface="+mn-lt"/>
                <a:ea typeface="+mn-ea"/>
              </a:defRPr>
            </a:lvl8pPr>
            <a:lvl9pPr marL="3886200" indent="-228600" algn="l" rtl="0" fontAlgn="base">
              <a:spcBef>
                <a:spcPct val="20000"/>
              </a:spcBef>
              <a:spcAft>
                <a:spcPct val="0"/>
              </a:spcAft>
              <a:buClr>
                <a:schemeClr val="accent2"/>
              </a:buClr>
              <a:defRPr sz="2800" b="1" i="1">
                <a:solidFill>
                  <a:srgbClr val="4C423C"/>
                </a:solidFill>
                <a:latin typeface="+mn-lt"/>
                <a:ea typeface="+mn-ea"/>
              </a:defRPr>
            </a:lvl9pPr>
          </a:lstStyle>
          <a:p>
            <a:pPr eaLnBrk="1" hangingPunct="1">
              <a:lnSpc>
                <a:spcPct val="90000"/>
              </a:lnSpc>
            </a:pPr>
            <a:r>
              <a:rPr lang="en-US" sz="3200" b="1" kern="0" dirty="0" smtClean="0">
                <a:solidFill>
                  <a:schemeClr val="bg1"/>
                </a:solidFill>
                <a:latin typeface="Arial" charset="0"/>
              </a:rPr>
              <a:t>Marker History</a:t>
            </a:r>
          </a:p>
          <a:p>
            <a:pPr eaLnBrk="1" hangingPunct="1">
              <a:lnSpc>
                <a:spcPct val="90000"/>
              </a:lnSpc>
            </a:pPr>
            <a:endParaRPr lang="en-US" kern="0" dirty="0" smtClean="0">
              <a:latin typeface="Arial" charset="0"/>
            </a:endParaRPr>
          </a:p>
          <a:p>
            <a:pPr eaLnBrk="1" hangingPunct="1">
              <a:lnSpc>
                <a:spcPct val="90000"/>
              </a:lnSpc>
            </a:pPr>
            <a:endParaRPr lang="en-US" kern="0" dirty="0" smtClean="0"/>
          </a:p>
        </p:txBody>
      </p:sp>
      <p:pic>
        <p:nvPicPr>
          <p:cNvPr id="9" name="history">
            <a:hlinkClick r:id="" action="ppaction://media"/>
          </p:cNvPr>
          <p:cNvPicPr>
            <a:picLocks noChangeAspect="1"/>
          </p:cNvPicPr>
          <p:nvPr>
            <a:audioFile r:link="rId1"/>
            <p:extLst>
              <p:ext uri="{DAA4B4D4-6D71-4841-9C94-3DE7FCFB9230}">
                <p14:media xmlns:p14="http://schemas.microsoft.com/office/powerpoint/2010/main" xmlns="" r:embed="rId10"/>
              </p:ext>
            </p:extLst>
          </p:nvPr>
        </p:nvPicPr>
        <p:blipFill>
          <a:blip r:embed="rId11" cstate="print"/>
          <a:stretch>
            <a:fillRect/>
          </a:stretch>
        </p:blipFill>
        <p:spPr>
          <a:xfrm>
            <a:off x="4038600" y="3124200"/>
            <a:ext cx="838200" cy="838200"/>
          </a:xfrm>
          <a:prstGeom prst="rect">
            <a:avLst/>
          </a:prstGeom>
        </p:spPr>
      </p:pic>
    </p:spTree>
    <p:extLst>
      <p:ext uri="{BB962C8B-B14F-4D97-AF65-F5344CB8AC3E}">
        <p14:creationId xmlns:p14="http://schemas.microsoft.com/office/powerpoint/2010/main" xmlns="" val="1676952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dirty="0" smtClean="0"/>
              <a:t>Marker Types</a:t>
            </a:r>
          </a:p>
        </p:txBody>
      </p:sp>
      <p:sp>
        <p:nvSpPr>
          <p:cNvPr id="18435" name="Rectangle 3"/>
          <p:cNvSpPr>
            <a:spLocks noGrp="1" noChangeArrowheads="1"/>
          </p:cNvSpPr>
          <p:nvPr>
            <p:ph type="body" idx="1"/>
          </p:nvPr>
        </p:nvSpPr>
        <p:spPr>
          <a:xfrm>
            <a:off x="228600" y="914400"/>
            <a:ext cx="8686800" cy="3124200"/>
          </a:xfrm>
        </p:spPr>
        <p:txBody>
          <a:bodyPr/>
          <a:lstStyle/>
          <a:p>
            <a:pPr eaLnBrk="1" hangingPunct="1">
              <a:lnSpc>
                <a:spcPct val="90000"/>
              </a:lnSpc>
              <a:buFontTx/>
              <a:buChar char="•"/>
            </a:pPr>
            <a:r>
              <a:rPr lang="en-US" dirty="0" smtClean="0">
                <a:latin typeface="Arial" charset="0"/>
              </a:rPr>
              <a:t>Recorded Texas Historic Landmark (RTHL) Markers</a:t>
            </a:r>
            <a:endParaRPr lang="en-US" dirty="0">
              <a:latin typeface="Arial" charset="0"/>
            </a:endParaRPr>
          </a:p>
          <a:p>
            <a:pPr marL="0" indent="0" eaLnBrk="1" hangingPunct="1">
              <a:lnSpc>
                <a:spcPct val="90000"/>
              </a:lnSpc>
            </a:pPr>
            <a:endParaRPr lang="en-US" dirty="0" smtClean="0">
              <a:latin typeface="Arial" charset="0"/>
            </a:endParaRPr>
          </a:p>
          <a:p>
            <a:pPr eaLnBrk="1" hangingPunct="1">
              <a:lnSpc>
                <a:spcPct val="90000"/>
              </a:lnSpc>
            </a:pPr>
            <a:endParaRPr lang="en-US" b="0"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45904" y="31242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34200" y="2743200"/>
            <a:ext cx="2075745" cy="3100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8600" y="2667000"/>
            <a:ext cx="2514600" cy="3755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3352800" y="6248400"/>
            <a:ext cx="5334000" cy="461665"/>
          </a:xfrm>
          <a:prstGeom prst="rect">
            <a:avLst/>
          </a:prstGeom>
          <a:noFill/>
        </p:spPr>
        <p:txBody>
          <a:bodyPr wrap="square" rtlCol="0">
            <a:spAutoFit/>
          </a:bodyPr>
          <a:lstStyle/>
          <a:p>
            <a:r>
              <a:rPr lang="en-US" b="1" dirty="0" smtClean="0"/>
              <a:t>*buildings and structures only*</a:t>
            </a:r>
            <a:endParaRPr lang="en-US" b="1" dirty="0"/>
          </a:p>
        </p:txBody>
      </p:sp>
      <p:pic>
        <p:nvPicPr>
          <p:cNvPr id="8" name="RTHLs">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4267200" y="2286000"/>
            <a:ext cx="762000" cy="762000"/>
          </a:xfrm>
          <a:prstGeom prst="rect">
            <a:avLst/>
          </a:prstGeom>
        </p:spPr>
      </p:pic>
    </p:spTree>
    <p:extLst>
      <p:ext uri="{BB962C8B-B14F-4D97-AF65-F5344CB8AC3E}">
        <p14:creationId xmlns:p14="http://schemas.microsoft.com/office/powerpoint/2010/main" xmlns="" val="987967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dirty="0" smtClean="0"/>
              <a:t>Marker Types</a:t>
            </a:r>
          </a:p>
        </p:txBody>
      </p:sp>
      <p:sp>
        <p:nvSpPr>
          <p:cNvPr id="18435" name="Rectangle 3"/>
          <p:cNvSpPr>
            <a:spLocks noGrp="1" noChangeArrowheads="1"/>
          </p:cNvSpPr>
          <p:nvPr>
            <p:ph type="body" idx="1"/>
          </p:nvPr>
        </p:nvSpPr>
        <p:spPr>
          <a:xfrm>
            <a:off x="152400" y="1143000"/>
            <a:ext cx="7239000" cy="2438400"/>
          </a:xfrm>
        </p:spPr>
        <p:txBody>
          <a:bodyPr/>
          <a:lstStyle/>
          <a:p>
            <a:pPr eaLnBrk="1" hangingPunct="1">
              <a:lnSpc>
                <a:spcPct val="90000"/>
              </a:lnSpc>
              <a:buFontTx/>
              <a:buChar char="•"/>
            </a:pPr>
            <a:r>
              <a:rPr lang="en-US" dirty="0" smtClean="0">
                <a:latin typeface="Arial" charset="0"/>
              </a:rPr>
              <a:t>Historic </a:t>
            </a:r>
            <a:r>
              <a:rPr lang="en-US" dirty="0">
                <a:latin typeface="Arial" charset="0"/>
              </a:rPr>
              <a:t>Texas Cemetery      </a:t>
            </a:r>
            <a:r>
              <a:rPr lang="en-US" dirty="0" smtClean="0">
                <a:latin typeface="Arial" charset="0"/>
              </a:rPr>
              <a:t/>
            </a:r>
            <a:br>
              <a:rPr lang="en-US" dirty="0" smtClean="0">
                <a:latin typeface="Arial" charset="0"/>
              </a:rPr>
            </a:br>
            <a:r>
              <a:rPr lang="en-US" dirty="0" smtClean="0">
                <a:latin typeface="Arial" charset="0"/>
              </a:rPr>
              <a:t>    </a:t>
            </a:r>
            <a:r>
              <a:rPr lang="en-US" dirty="0">
                <a:latin typeface="Arial" charset="0"/>
              </a:rPr>
              <a:t>(HTC) Markers</a:t>
            </a:r>
          </a:p>
          <a:p>
            <a:pPr marL="0" indent="0" eaLnBrk="1" hangingPunct="1">
              <a:lnSpc>
                <a:spcPct val="90000"/>
              </a:lnSpc>
            </a:pPr>
            <a:endParaRPr lang="en-US" dirty="0" smtClean="0">
              <a:latin typeface="Arial" charset="0"/>
            </a:endParaRPr>
          </a:p>
          <a:p>
            <a:pPr eaLnBrk="1" hangingPunct="1">
              <a:lnSpc>
                <a:spcPct val="90000"/>
              </a:lnSpc>
            </a:pPr>
            <a:endParaRPr lang="en-US" b="0" dirty="0" smtClean="0"/>
          </a:p>
        </p:txBody>
      </p:sp>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326" r="20326"/>
          <a:stretch/>
        </p:blipFill>
        <p:spPr bwMode="auto">
          <a:xfrm>
            <a:off x="426720" y="2743200"/>
            <a:ext cx="277368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33800" y="3276600"/>
            <a:ext cx="1647825" cy="2190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7670"/>
          <a:stretch/>
        </p:blipFill>
        <p:spPr bwMode="auto">
          <a:xfrm>
            <a:off x="6096000" y="1828800"/>
            <a:ext cx="2438400" cy="4285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3276600" y="6243935"/>
            <a:ext cx="5715000" cy="461665"/>
          </a:xfrm>
          <a:prstGeom prst="rect">
            <a:avLst/>
          </a:prstGeom>
          <a:noFill/>
        </p:spPr>
        <p:txBody>
          <a:bodyPr wrap="square" rtlCol="0">
            <a:spAutoFit/>
          </a:bodyPr>
          <a:lstStyle/>
          <a:p>
            <a:r>
              <a:rPr lang="en-US" b="1" dirty="0" smtClean="0"/>
              <a:t>*</a:t>
            </a:r>
            <a:r>
              <a:rPr lang="en-US" b="1" dirty="0" err="1" smtClean="0"/>
              <a:t>HTC</a:t>
            </a:r>
            <a:r>
              <a:rPr lang="en-US" b="1" dirty="0" smtClean="0"/>
              <a:t> designation is a prerequisite*</a:t>
            </a:r>
            <a:endParaRPr lang="en-US" b="1" dirty="0"/>
          </a:p>
        </p:txBody>
      </p:sp>
      <p:pic>
        <p:nvPicPr>
          <p:cNvPr id="9" name="HTC">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4267200" y="2286000"/>
            <a:ext cx="838200" cy="838200"/>
          </a:xfrm>
          <a:prstGeom prst="rect">
            <a:avLst/>
          </a:prstGeom>
        </p:spPr>
      </p:pic>
    </p:spTree>
    <p:extLst>
      <p:ext uri="{BB962C8B-B14F-4D97-AF65-F5344CB8AC3E}">
        <p14:creationId xmlns:p14="http://schemas.microsoft.com/office/powerpoint/2010/main" xmlns="" val="987967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dirty="0" smtClean="0"/>
              <a:t>Marker Types</a:t>
            </a:r>
          </a:p>
        </p:txBody>
      </p:sp>
      <p:sp>
        <p:nvSpPr>
          <p:cNvPr id="18435" name="Rectangle 3"/>
          <p:cNvSpPr>
            <a:spLocks noGrp="1" noChangeArrowheads="1"/>
          </p:cNvSpPr>
          <p:nvPr>
            <p:ph type="body" idx="1"/>
          </p:nvPr>
        </p:nvSpPr>
        <p:spPr>
          <a:xfrm>
            <a:off x="381000" y="1295400"/>
            <a:ext cx="8534400" cy="1828800"/>
          </a:xfrm>
        </p:spPr>
        <p:txBody>
          <a:bodyPr/>
          <a:lstStyle/>
          <a:p>
            <a:pPr eaLnBrk="1" hangingPunct="1">
              <a:lnSpc>
                <a:spcPct val="90000"/>
              </a:lnSpc>
              <a:buFontTx/>
              <a:buChar char="•"/>
            </a:pPr>
            <a:r>
              <a:rPr lang="en-US" dirty="0" smtClean="0">
                <a:latin typeface="Arial" charset="0"/>
              </a:rPr>
              <a:t>Subject Markers</a:t>
            </a:r>
            <a:endParaRPr lang="en-US" dirty="0">
              <a:latin typeface="Arial" charset="0"/>
            </a:endParaRPr>
          </a:p>
          <a:p>
            <a:pPr marL="0" indent="0" eaLnBrk="1" hangingPunct="1">
              <a:lnSpc>
                <a:spcPct val="90000"/>
              </a:lnSpc>
            </a:pPr>
            <a:endParaRPr lang="en-US" dirty="0" smtClean="0">
              <a:latin typeface="Arial" charset="0"/>
            </a:endParaRPr>
          </a:p>
          <a:p>
            <a:pPr eaLnBrk="1" hangingPunct="1">
              <a:lnSpc>
                <a:spcPct val="90000"/>
              </a:lnSpc>
            </a:pPr>
            <a:endParaRPr lang="en-US" b="0" dirty="0" smtClean="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xmlns="" val="0"/>
              </a:ext>
            </a:extLst>
          </a:blip>
          <a:srcRect t="15832"/>
          <a:stretch/>
        </p:blipFill>
        <p:spPr>
          <a:xfrm>
            <a:off x="5237632" y="2362200"/>
            <a:ext cx="3333294"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 y="2286000"/>
            <a:ext cx="3200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ubject">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4191000" y="3124200"/>
            <a:ext cx="838200" cy="8382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 Marker Program</a:t>
            </a:r>
            <a:endParaRPr lang="en-US" dirty="0"/>
          </a:p>
        </p:txBody>
      </p:sp>
      <p:sp>
        <p:nvSpPr>
          <p:cNvPr id="4" name="TextBox 3"/>
          <p:cNvSpPr txBox="1"/>
          <p:nvPr/>
        </p:nvSpPr>
        <p:spPr>
          <a:xfrm>
            <a:off x="533400" y="1266885"/>
            <a:ext cx="7924800" cy="3970318"/>
          </a:xfrm>
          <a:prstGeom prst="rect">
            <a:avLst/>
          </a:prstGeom>
          <a:noFill/>
        </p:spPr>
        <p:txBody>
          <a:bodyPr wrap="square" rtlCol="0">
            <a:spAutoFit/>
          </a:bodyPr>
          <a:lstStyle/>
          <a:p>
            <a:pPr>
              <a:buFont typeface="Arial" pitchFamily="34" charset="0"/>
              <a:buChar char="•"/>
            </a:pPr>
            <a:r>
              <a:rPr lang="en-US" sz="2800" dirty="0" smtClean="0"/>
              <a:t> THC accepts marker applications once a  </a:t>
            </a:r>
          </a:p>
          <a:p>
            <a:r>
              <a:rPr lang="en-US" sz="2800" dirty="0"/>
              <a:t> </a:t>
            </a:r>
            <a:r>
              <a:rPr lang="en-US" sz="2800" dirty="0" smtClean="0"/>
              <a:t>  year (fall)</a:t>
            </a:r>
          </a:p>
          <a:p>
            <a:endParaRPr lang="en-US" sz="2800" dirty="0" smtClean="0"/>
          </a:p>
          <a:p>
            <a:pPr>
              <a:buFont typeface="Arial" pitchFamily="34" charset="0"/>
              <a:buChar char="•"/>
            </a:pPr>
            <a:r>
              <a:rPr lang="en-US" sz="2800" dirty="0" smtClean="0"/>
              <a:t> Application requirements:</a:t>
            </a:r>
          </a:p>
          <a:p>
            <a:pPr lvl="1">
              <a:buFont typeface="Arial" pitchFamily="34" charset="0"/>
              <a:buChar char="•"/>
            </a:pPr>
            <a:r>
              <a:rPr lang="en-US" sz="2800" dirty="0" smtClean="0"/>
              <a:t> Application</a:t>
            </a:r>
          </a:p>
          <a:p>
            <a:pPr lvl="1">
              <a:buFont typeface="Arial" pitchFamily="34" charset="0"/>
              <a:buChar char="•"/>
            </a:pPr>
            <a:r>
              <a:rPr lang="en-US" sz="2800" dirty="0" smtClean="0"/>
              <a:t> Property owner consent &amp; signature</a:t>
            </a:r>
          </a:p>
          <a:p>
            <a:pPr lvl="1">
              <a:buFont typeface="Arial" pitchFamily="34" charset="0"/>
              <a:buChar char="•"/>
            </a:pPr>
            <a:r>
              <a:rPr lang="en-US" sz="2800" dirty="0" smtClean="0"/>
              <a:t> Proof of ownership (must match consent)</a:t>
            </a:r>
          </a:p>
          <a:p>
            <a:pPr lvl="1">
              <a:buFont typeface="Arial" pitchFamily="34" charset="0"/>
              <a:buChar char="•"/>
            </a:pPr>
            <a:r>
              <a:rPr lang="en-US" sz="2800" dirty="0" smtClean="0"/>
              <a:t> 5-page narrative history w/citations</a:t>
            </a:r>
          </a:p>
          <a:p>
            <a:pPr lvl="1">
              <a:buFont typeface="Arial" pitchFamily="34" charset="0"/>
              <a:buChar char="•"/>
            </a:pPr>
            <a:r>
              <a:rPr lang="en-US" sz="2800" dirty="0" smtClean="0"/>
              <a:t> RTHL supplemental information</a:t>
            </a:r>
            <a:endParaRPr lang="en-US" sz="2800" dirty="0"/>
          </a:p>
        </p:txBody>
      </p:sp>
      <p:sp>
        <p:nvSpPr>
          <p:cNvPr id="5" name="TextBox 4"/>
          <p:cNvSpPr txBox="1"/>
          <p:nvPr/>
        </p:nvSpPr>
        <p:spPr>
          <a:xfrm>
            <a:off x="342900" y="5791200"/>
            <a:ext cx="8458200" cy="830997"/>
          </a:xfrm>
          <a:prstGeom prst="rect">
            <a:avLst/>
          </a:prstGeom>
          <a:noFill/>
        </p:spPr>
        <p:txBody>
          <a:bodyPr wrap="square" rtlCol="0">
            <a:spAutoFit/>
          </a:bodyPr>
          <a:lstStyle/>
          <a:p>
            <a:pPr algn="ctr"/>
            <a:r>
              <a:rPr lang="en-US" dirty="0" smtClean="0">
                <a:hlinkClick r:id="rId4"/>
              </a:rPr>
              <a:t>http://www.thc.state.tx.us/preserve/projects-and-programs/state-historical-markers/apply-historical-marker</a:t>
            </a:r>
            <a:r>
              <a:rPr lang="en-US" dirty="0" smtClean="0"/>
              <a:t> </a:t>
            </a:r>
            <a:endParaRPr lang="en-US" dirty="0"/>
          </a:p>
        </p:txBody>
      </p:sp>
      <p:pic>
        <p:nvPicPr>
          <p:cNvPr id="6" name="regular app period">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6705600" y="2057400"/>
            <a:ext cx="838200" cy="8382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Undertold/Marker Application Funds Program</a:t>
            </a:r>
          </a:p>
        </p:txBody>
      </p:sp>
      <p:sp>
        <p:nvSpPr>
          <p:cNvPr id="3" name="Content Placeholder 2"/>
          <p:cNvSpPr>
            <a:spLocks noGrp="1"/>
          </p:cNvSpPr>
          <p:nvPr>
            <p:ph idx="1"/>
          </p:nvPr>
        </p:nvSpPr>
        <p:spPr>
          <a:xfrm>
            <a:off x="381000" y="1524000"/>
            <a:ext cx="8534400" cy="4572000"/>
          </a:xfrm>
        </p:spPr>
        <p:txBody>
          <a:bodyPr/>
          <a:lstStyle/>
          <a:p>
            <a:pPr>
              <a:buFont typeface="Arial" pitchFamily="34" charset="0"/>
              <a:buChar char="•"/>
              <a:defRPr/>
            </a:pPr>
            <a:r>
              <a:rPr lang="en-US" sz="3200" b="0" dirty="0" smtClean="0">
                <a:latin typeface="Arial" panose="020B0604020202020204" pitchFamily="34" charset="0"/>
                <a:cs typeface="Arial" panose="020B0604020202020204" pitchFamily="34" charset="0"/>
              </a:rPr>
              <a:t>Intended to address historical or geographical gaps in marker program</a:t>
            </a:r>
          </a:p>
          <a:p>
            <a:pPr>
              <a:buFont typeface="Arial" pitchFamily="34" charset="0"/>
              <a:buChar char="•"/>
              <a:defRPr/>
            </a:pPr>
            <a:r>
              <a:rPr lang="en-US" sz="3200" b="0" dirty="0" smtClean="0">
                <a:latin typeface="Arial" panose="020B0604020202020204" pitchFamily="34" charset="0"/>
                <a:cs typeface="Arial" panose="020B0604020202020204" pitchFamily="34" charset="0"/>
              </a:rPr>
              <a:t>Applications accepted May 1 – June 15</a:t>
            </a:r>
          </a:p>
          <a:p>
            <a:pPr>
              <a:buFont typeface="Arial" pitchFamily="34" charset="0"/>
              <a:buChar char="•"/>
              <a:defRPr/>
            </a:pPr>
            <a:r>
              <a:rPr lang="en-US" sz="3200" b="0" dirty="0" smtClean="0">
                <a:latin typeface="Arial" panose="020B0604020202020204" pitchFamily="34" charset="0"/>
                <a:cs typeface="Arial" panose="020B0604020202020204" pitchFamily="34" charset="0"/>
              </a:rPr>
              <a:t>Funded topics receive a FREE 27” x 42” marker or the equivalent in historical research</a:t>
            </a:r>
          </a:p>
          <a:p>
            <a:pPr>
              <a:buFont typeface="Arial" pitchFamily="34" charset="0"/>
              <a:buChar char="•"/>
              <a:defRPr/>
            </a:pPr>
            <a:r>
              <a:rPr lang="en-US" sz="3200" b="0" dirty="0" smtClean="0">
                <a:latin typeface="Arial" panose="020B0604020202020204" pitchFamily="34" charset="0"/>
                <a:cs typeface="Arial" panose="020B0604020202020204" pitchFamily="34" charset="0"/>
              </a:rPr>
              <a:t>Check the THC website marker page: </a:t>
            </a:r>
            <a:r>
              <a:rPr lang="en-US" sz="3200" b="0" dirty="0">
                <a:latin typeface="Arial" panose="020B0604020202020204" pitchFamily="34" charset="0"/>
                <a:cs typeface="Arial" panose="020B0604020202020204" pitchFamily="34" charset="0"/>
                <a:hlinkClick r:id="rId4"/>
              </a:rPr>
              <a:t>http://</a:t>
            </a:r>
            <a:r>
              <a:rPr lang="en-US" sz="3200" b="0" dirty="0" smtClean="0">
                <a:latin typeface="Arial" panose="020B0604020202020204" pitchFamily="34" charset="0"/>
                <a:cs typeface="Arial" panose="020B0604020202020204" pitchFamily="34" charset="0"/>
                <a:hlinkClick r:id="rId4"/>
              </a:rPr>
              <a:t>www.thc.state.tx.us/preserve/projects-and-programs/state-historical-markers</a:t>
            </a:r>
            <a:r>
              <a:rPr lang="en-US" sz="3200" b="0" dirty="0" smtClean="0">
                <a:latin typeface="Arial" panose="020B0604020202020204" pitchFamily="34" charset="0"/>
                <a:cs typeface="Arial" panose="020B0604020202020204" pitchFamily="34" charset="0"/>
              </a:rPr>
              <a:t> </a:t>
            </a:r>
            <a:endParaRPr lang="en-US" sz="3200" b="0" dirty="0">
              <a:latin typeface="Arial" panose="020B0604020202020204" pitchFamily="34" charset="0"/>
              <a:cs typeface="Arial" panose="020B0604020202020204" pitchFamily="34" charset="0"/>
            </a:endParaRPr>
          </a:p>
        </p:txBody>
      </p:sp>
      <p:pic>
        <p:nvPicPr>
          <p:cNvPr id="5" name="undertold">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7696200" y="1295400"/>
            <a:ext cx="1066800" cy="1066800"/>
          </a:xfrm>
          <a:prstGeom prst="rect">
            <a:avLst/>
          </a:prstGeom>
        </p:spPr>
      </p:pic>
    </p:spTree>
    <p:extLst>
      <p:ext uri="{BB962C8B-B14F-4D97-AF65-F5344CB8AC3E}">
        <p14:creationId xmlns:p14="http://schemas.microsoft.com/office/powerpoint/2010/main" xmlns="" val="1871599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Undertold examples</a:t>
            </a:r>
          </a:p>
        </p:txBody>
      </p:sp>
      <p:pic>
        <p:nvPicPr>
          <p:cNvPr id="9222" name="Picture 4" descr="8b21741u"/>
          <p:cNvPicPr>
            <a:picLocks noChangeAspect="1" noChangeArrowheads="1"/>
          </p:cNvPicPr>
          <p:nvPr/>
        </p:nvPicPr>
        <p:blipFill>
          <a:blip r:embed="rId4" cstate="print">
            <a:extLst>
              <a:ext uri="{28A0092B-C50C-407E-A947-70E740481C1C}">
                <a14:useLocalDpi xmlns:a14="http://schemas.microsoft.com/office/drawing/2010/main" xmlns="" val="0"/>
              </a:ext>
            </a:extLst>
          </a:blip>
          <a:srcRect l="4762" t="6306" r="2381" b="5405"/>
          <a:stretch>
            <a:fillRect/>
          </a:stretch>
        </p:blipFill>
        <p:spPr bwMode="auto">
          <a:xfrm>
            <a:off x="990600" y="1219200"/>
            <a:ext cx="29718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066800" y="3429000"/>
            <a:ext cx="3200400" cy="276999"/>
          </a:xfrm>
          <a:prstGeom prst="rect">
            <a:avLst/>
          </a:prstGeom>
          <a:noFill/>
        </p:spPr>
        <p:txBody>
          <a:bodyPr wrap="square" rtlCol="0">
            <a:spAutoFit/>
          </a:bodyPr>
          <a:lstStyle/>
          <a:p>
            <a:r>
              <a:rPr lang="en-US" sz="1200" dirty="0" smtClean="0"/>
              <a:t>Sabine Farms, Harrison County (2008)</a:t>
            </a:r>
            <a:endParaRPr lang="en-US" sz="1200" dirty="0"/>
          </a:p>
        </p:txBody>
      </p:sp>
      <p:pic>
        <p:nvPicPr>
          <p:cNvPr id="2050" name="Picture 2" descr="J:\MARKERS\Electronic Marker Files\Guadalupe\Guadalupe\Juan Seguin School, Seguin.jpg"/>
          <p:cNvPicPr>
            <a:picLocks noChangeAspect="1" noChangeArrowheads="1"/>
          </p:cNvPicPr>
          <p:nvPr/>
        </p:nvPicPr>
        <p:blipFill>
          <a:blip r:embed="rId5" cstate="print"/>
          <a:srcRect/>
          <a:stretch>
            <a:fillRect/>
          </a:stretch>
        </p:blipFill>
        <p:spPr bwMode="auto">
          <a:xfrm>
            <a:off x="5638800" y="1066800"/>
            <a:ext cx="2571985" cy="3443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257800" y="4599801"/>
            <a:ext cx="3429000" cy="276999"/>
          </a:xfrm>
          <a:prstGeom prst="rect">
            <a:avLst/>
          </a:prstGeom>
          <a:noFill/>
        </p:spPr>
        <p:txBody>
          <a:bodyPr wrap="square" rtlCol="0">
            <a:spAutoFit/>
          </a:bodyPr>
          <a:lstStyle/>
          <a:p>
            <a:r>
              <a:rPr lang="en-US" sz="1200" dirty="0" smtClean="0"/>
              <a:t>Juan Seguin School, Guadalupe County (2010)</a:t>
            </a:r>
            <a:endParaRPr lang="en-US" sz="1200" dirty="0"/>
          </a:p>
        </p:txBody>
      </p:sp>
      <p:pic>
        <p:nvPicPr>
          <p:cNvPr id="2051" name="Picture 3" descr="J:\MARKERS\Current Inscriptions\- 2014 MARKERS -\7. Marker fee paid, NEEDS inscription\13DL08 - St. Paul United Methodist Church (RTHL) (UNDERTOLD) BB\Dallas_-_St._Paul_United_Methodist_Church_01A.jpg"/>
          <p:cNvPicPr>
            <a:picLocks noChangeAspect="1" noChangeArrowheads="1"/>
          </p:cNvPicPr>
          <p:nvPr/>
        </p:nvPicPr>
        <p:blipFill>
          <a:blip r:embed="rId6" cstate="print"/>
          <a:srcRect/>
          <a:stretch>
            <a:fillRect/>
          </a:stretch>
        </p:blipFill>
        <p:spPr bwMode="auto">
          <a:xfrm>
            <a:off x="1981200" y="3886200"/>
            <a:ext cx="3048000" cy="243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295400" y="6428601"/>
            <a:ext cx="4572000" cy="276999"/>
          </a:xfrm>
          <a:prstGeom prst="rect">
            <a:avLst/>
          </a:prstGeom>
          <a:noFill/>
        </p:spPr>
        <p:txBody>
          <a:bodyPr wrap="square" rtlCol="0">
            <a:spAutoFit/>
          </a:bodyPr>
          <a:lstStyle/>
          <a:p>
            <a:r>
              <a:rPr lang="en-US" sz="1200" dirty="0" smtClean="0"/>
              <a:t>St. Paul United Methodist Church (RTHL), Dallas County (2013)</a:t>
            </a:r>
            <a:endParaRPr lang="en-US" sz="1200" dirty="0"/>
          </a:p>
        </p:txBody>
      </p:sp>
      <p:pic>
        <p:nvPicPr>
          <p:cNvPr id="11" name="undertold examples">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4419600" y="2819400"/>
            <a:ext cx="762000" cy="762000"/>
          </a:xfrm>
          <a:prstGeom prst="rect">
            <a:avLst/>
          </a:prstGeom>
        </p:spPr>
      </p:pic>
    </p:spTree>
    <p:extLst>
      <p:ext uri="{BB962C8B-B14F-4D97-AF65-F5344CB8AC3E}">
        <p14:creationId xmlns:p14="http://schemas.microsoft.com/office/powerpoint/2010/main" xmlns="" val="1659486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pPr eaLnBrk="1" hangingPunct="1"/>
            <a:r>
              <a:rPr lang="en-US" dirty="0" smtClean="0"/>
              <a:t>Replacements and supplemental plaques</a:t>
            </a:r>
          </a:p>
        </p:txBody>
      </p:sp>
      <p:sp>
        <p:nvSpPr>
          <p:cNvPr id="18435" name="Rectangle 3"/>
          <p:cNvSpPr>
            <a:spLocks noGrp="1" noChangeArrowheads="1"/>
          </p:cNvSpPr>
          <p:nvPr>
            <p:ph type="body" idx="4294967295"/>
          </p:nvPr>
        </p:nvSpPr>
        <p:spPr>
          <a:xfrm>
            <a:off x="762000" y="1905000"/>
            <a:ext cx="7924800" cy="3505200"/>
          </a:xfrm>
        </p:spPr>
        <p:txBody>
          <a:bodyPr/>
          <a:lstStyle/>
          <a:p>
            <a:pPr eaLnBrk="1" hangingPunct="1">
              <a:defRPr/>
            </a:pPr>
            <a:r>
              <a:rPr lang="en-US" sz="3200" dirty="0" smtClean="0">
                <a:latin typeface="+mj-lt"/>
                <a:cs typeface="+mn-cs"/>
              </a:rPr>
              <a:t>Replacement Markers</a:t>
            </a:r>
            <a:endParaRPr lang="en-US" sz="3200" dirty="0">
              <a:latin typeface="+mj-lt"/>
              <a:cs typeface="+mn-cs"/>
            </a:endParaRPr>
          </a:p>
          <a:p>
            <a:pPr eaLnBrk="1" hangingPunct="1">
              <a:buFontTx/>
              <a:buChar char="•"/>
              <a:defRPr/>
            </a:pPr>
            <a:r>
              <a:rPr lang="en-US" sz="3200" b="0" dirty="0" smtClean="0">
                <a:latin typeface="+mj-lt"/>
                <a:cs typeface="+mn-cs"/>
              </a:rPr>
              <a:t>Updated narrative may be required</a:t>
            </a:r>
          </a:p>
          <a:p>
            <a:pPr eaLnBrk="1" hangingPunct="1">
              <a:buFontTx/>
              <a:buChar char="•"/>
              <a:defRPr/>
            </a:pPr>
            <a:r>
              <a:rPr lang="en-US" sz="3200" b="0" dirty="0" smtClean="0">
                <a:latin typeface="+mj-lt"/>
                <a:cs typeface="+mn-cs"/>
              </a:rPr>
              <a:t>Current marker policies apply</a:t>
            </a:r>
          </a:p>
          <a:p>
            <a:pPr eaLnBrk="1" hangingPunct="1">
              <a:buFontTx/>
              <a:buChar char="•"/>
              <a:defRPr/>
            </a:pPr>
            <a:r>
              <a:rPr lang="en-US" sz="3200" b="0" dirty="0" smtClean="0">
                <a:latin typeface="+mj-lt"/>
                <a:cs typeface="+mn-cs"/>
              </a:rPr>
              <a:t>Applications accepted all year</a:t>
            </a:r>
          </a:p>
          <a:p>
            <a:pPr eaLnBrk="1" hangingPunct="1">
              <a:defRPr/>
            </a:pPr>
            <a:endParaRPr lang="en-US" sz="1200" b="0" dirty="0">
              <a:latin typeface="+mj-lt"/>
              <a:cs typeface="+mn-cs"/>
            </a:endParaRPr>
          </a:p>
          <a:p>
            <a:pPr eaLnBrk="1" hangingPunct="1">
              <a:defRPr/>
            </a:pPr>
            <a:r>
              <a:rPr lang="en-US" sz="3200" dirty="0" smtClean="0">
                <a:latin typeface="+mj-lt"/>
                <a:cs typeface="+mn-cs"/>
              </a:rPr>
              <a:t>Supplemental plaques</a:t>
            </a:r>
          </a:p>
          <a:p>
            <a:pPr eaLnBrk="1" hangingPunct="1">
              <a:buFont typeface="Arial" pitchFamily="34" charset="0"/>
              <a:buChar char="•"/>
              <a:defRPr/>
            </a:pPr>
            <a:r>
              <a:rPr lang="en-US" sz="3200" b="0" dirty="0" smtClean="0">
                <a:latin typeface="+mj-lt"/>
                <a:cs typeface="+mn-cs"/>
              </a:rPr>
              <a:t>Applications accepted all year</a:t>
            </a:r>
          </a:p>
          <a:p>
            <a:pPr eaLnBrk="1" hangingPunct="1">
              <a:buFont typeface="Arial" pitchFamily="34" charset="0"/>
              <a:buChar char="•"/>
              <a:defRPr/>
            </a:pPr>
            <a:r>
              <a:rPr lang="en-US" sz="3200" b="0" dirty="0" smtClean="0">
                <a:latin typeface="+mj-lt"/>
                <a:cs typeface="+mn-cs"/>
              </a:rPr>
              <a:t>Include suggested wording on application</a:t>
            </a:r>
            <a:endParaRPr lang="en-US" sz="3200" b="0" dirty="0">
              <a:latin typeface="+mj-lt"/>
              <a:cs typeface="+mn-cs"/>
            </a:endParaRPr>
          </a:p>
        </p:txBody>
      </p:sp>
      <p:pic>
        <p:nvPicPr>
          <p:cNvPr id="4" name="replacements">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6781800" y="3352800"/>
            <a:ext cx="990600" cy="990600"/>
          </a:xfrm>
          <a:prstGeom prst="rect">
            <a:avLst/>
          </a:prstGeom>
        </p:spPr>
      </p:pic>
    </p:spTree>
    <p:extLst>
      <p:ext uri="{BB962C8B-B14F-4D97-AF65-F5344CB8AC3E}">
        <p14:creationId xmlns:p14="http://schemas.microsoft.com/office/powerpoint/2010/main" xmlns="" val="3599876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lank Presentation">
  <a:themeElements>
    <a:clrScheme name="">
      <a:dk1>
        <a:srgbClr val="26211E"/>
      </a:dk1>
      <a:lt1>
        <a:srgbClr val="FFFFFF"/>
      </a:lt1>
      <a:dk2>
        <a:srgbClr val="FFFFFF"/>
      </a:dk2>
      <a:lt2>
        <a:srgbClr val="332C28"/>
      </a:lt2>
      <a:accent1>
        <a:srgbClr val="685C53"/>
      </a:accent1>
      <a:accent2>
        <a:srgbClr val="CC0033"/>
      </a:accent2>
      <a:accent3>
        <a:srgbClr val="FFFFFF"/>
      </a:accent3>
      <a:accent4>
        <a:srgbClr val="1F1B18"/>
      </a:accent4>
      <a:accent5>
        <a:srgbClr val="B9B5B3"/>
      </a:accent5>
      <a:accent6>
        <a:srgbClr val="B9002D"/>
      </a:accent6>
      <a:hlink>
        <a:srgbClr val="CC0033"/>
      </a:hlink>
      <a:folHlink>
        <a:srgbClr val="CC0033"/>
      </a:folHlink>
    </a:clrScheme>
    <a:fontScheme name="Blank Presentation">
      <a:majorFont>
        <a:latin typeface="Arial"/>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26211E"/>
        </a:dk1>
        <a:lt1>
          <a:srgbClr val="FFFFFF"/>
        </a:lt1>
        <a:dk2>
          <a:srgbClr val="FFFFFF"/>
        </a:dk2>
        <a:lt2>
          <a:srgbClr val="9A8C82"/>
        </a:lt2>
        <a:accent1>
          <a:srgbClr val="685C53"/>
        </a:accent1>
        <a:accent2>
          <a:srgbClr val="CC0033"/>
        </a:accent2>
        <a:accent3>
          <a:srgbClr val="FFFFFF"/>
        </a:accent3>
        <a:accent4>
          <a:srgbClr val="1F1B18"/>
        </a:accent4>
        <a:accent5>
          <a:srgbClr val="B9B5B3"/>
        </a:accent5>
        <a:accent6>
          <a:srgbClr val="B9002D"/>
        </a:accent6>
        <a:hlink>
          <a:srgbClr val="CC0033"/>
        </a:hlink>
        <a:folHlink>
          <a:srgbClr val="CC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26211E"/>
      </a:dk1>
      <a:lt1>
        <a:srgbClr val="FFFFFF"/>
      </a:lt1>
      <a:dk2>
        <a:srgbClr val="FFFFFF"/>
      </a:dk2>
      <a:lt2>
        <a:srgbClr val="332C28"/>
      </a:lt2>
      <a:accent1>
        <a:srgbClr val="685C53"/>
      </a:accent1>
      <a:accent2>
        <a:srgbClr val="CC0033"/>
      </a:accent2>
      <a:accent3>
        <a:srgbClr val="FFFFFF"/>
      </a:accent3>
      <a:accent4>
        <a:srgbClr val="1F1B18"/>
      </a:accent4>
      <a:accent5>
        <a:srgbClr val="B9B5B3"/>
      </a:accent5>
      <a:accent6>
        <a:srgbClr val="B9002D"/>
      </a:accent6>
      <a:hlink>
        <a:srgbClr val="CC0033"/>
      </a:hlink>
      <a:folHlink>
        <a:srgbClr val="CC0033"/>
      </a:folHlink>
    </a:clrScheme>
    <a:fontScheme name="Blank Presentation">
      <a:majorFont>
        <a:latin typeface="Arial"/>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26211E"/>
        </a:dk1>
        <a:lt1>
          <a:srgbClr val="FFFFFF"/>
        </a:lt1>
        <a:dk2>
          <a:srgbClr val="FFFFFF"/>
        </a:dk2>
        <a:lt2>
          <a:srgbClr val="9A8C82"/>
        </a:lt2>
        <a:accent1>
          <a:srgbClr val="685C53"/>
        </a:accent1>
        <a:accent2>
          <a:srgbClr val="CC0033"/>
        </a:accent2>
        <a:accent3>
          <a:srgbClr val="FFFFFF"/>
        </a:accent3>
        <a:accent4>
          <a:srgbClr val="1F1B18"/>
        </a:accent4>
        <a:accent5>
          <a:srgbClr val="B9B5B3"/>
        </a:accent5>
        <a:accent6>
          <a:srgbClr val="B9002D"/>
        </a:accent6>
        <a:hlink>
          <a:srgbClr val="CC0033"/>
        </a:hlink>
        <a:folHlink>
          <a:srgbClr val="CC00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5518</TotalTime>
  <Words>1835</Words>
  <Application>Microsoft Office PowerPoint</Application>
  <PresentationFormat>On-screen Show (4:3)</PresentationFormat>
  <Paragraphs>107</Paragraphs>
  <Slides>14</Slides>
  <Notes>14</Notes>
  <HiddenSlides>0</HiddenSlides>
  <MMClips>14</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Blank Presentation</vt:lpstr>
      <vt:lpstr>1_Blank Presentation</vt:lpstr>
      <vt:lpstr>OFFICIAL TEXAS HISTORICAL MARKERS</vt:lpstr>
      <vt:lpstr>Slide 2</vt:lpstr>
      <vt:lpstr>Marker Types</vt:lpstr>
      <vt:lpstr>Marker Types</vt:lpstr>
      <vt:lpstr>Marker Types</vt:lpstr>
      <vt:lpstr>Regular Marker Program</vt:lpstr>
      <vt:lpstr>Undertold/Marker Application Funds Program</vt:lpstr>
      <vt:lpstr>Undertold examples</vt:lpstr>
      <vt:lpstr>Replacements and supplemental plaques</vt:lpstr>
      <vt:lpstr>Historical Marker webpage</vt:lpstr>
      <vt:lpstr>Slide 11</vt:lpstr>
      <vt:lpstr>Slide 12</vt:lpstr>
      <vt:lpstr>Slide 13</vt:lpstr>
      <vt:lpstr>Slide 14</vt:lpstr>
    </vt:vector>
  </TitlesOfParts>
  <Company>Rovillo+Reitmayer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Rovillo</dc:creator>
  <cp:lastModifiedBy>sarahm</cp:lastModifiedBy>
  <cp:revision>557</cp:revision>
  <dcterms:created xsi:type="dcterms:W3CDTF">2008-08-20T19:26:27Z</dcterms:created>
  <dcterms:modified xsi:type="dcterms:W3CDTF">2014-07-11T18:40:35Z</dcterms:modified>
</cp:coreProperties>
</file>