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9" r:id="rId2"/>
    <p:sldId id="256" r:id="rId3"/>
    <p:sldId id="303" r:id="rId4"/>
    <p:sldId id="282" r:id="rId5"/>
    <p:sldId id="283" r:id="rId6"/>
    <p:sldId id="286" r:id="rId7"/>
    <p:sldId id="287" r:id="rId8"/>
    <p:sldId id="293" r:id="rId9"/>
    <p:sldId id="294" r:id="rId10"/>
    <p:sldId id="295" r:id="rId11"/>
    <p:sldId id="296" r:id="rId12"/>
    <p:sldId id="297" r:id="rId13"/>
    <p:sldId id="275" r:id="rId14"/>
    <p:sldId id="299" r:id="rId15"/>
    <p:sldId id="298" r:id="rId16"/>
    <p:sldId id="300" r:id="rId17"/>
    <p:sldId id="301" r:id="rId18"/>
    <p:sldId id="278" r:id="rId19"/>
    <p:sldId id="288" r:id="rId20"/>
    <p:sldId id="302" r:id="rId21"/>
    <p:sldId id="304" r:id="rId22"/>
    <p:sldId id="289" r:id="rId23"/>
    <p:sldId id="305" r:id="rId24"/>
    <p:sldId id="277" r:id="rId25"/>
    <p:sldId id="306" r:id="rId26"/>
    <p:sldId id="290" r:id="rId27"/>
    <p:sldId id="308" r:id="rId28"/>
    <p:sldId id="307" r:id="rId29"/>
    <p:sldId id="309" r:id="rId30"/>
    <p:sldId id="310" r:id="rId31"/>
    <p:sldId id="258" r:id="rId3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48"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48"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48"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48"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23C"/>
    <a:srgbClr val="C0AEA1"/>
    <a:srgbClr val="665A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3" autoAdjust="0"/>
    <p:restoredTop sz="78251" autoAdjust="0"/>
  </p:normalViewPr>
  <p:slideViewPr>
    <p:cSldViewPr>
      <p:cViewPr varScale="1">
        <p:scale>
          <a:sx n="85" d="100"/>
          <a:sy n="85" d="100"/>
        </p:scale>
        <p:origin x="-59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512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en-US"/>
          </a:p>
        </p:txBody>
      </p:sp>
      <p:sp>
        <p:nvSpPr>
          <p:cNvPr id="512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512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E4A7199D-4138-4D9E-85F9-46110416150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3D9CA0B5-32B8-4760-8883-C90AB54FD5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D87C818C-1098-4F7E-8DB1-E5A8FC6A8C4B}" type="slidenum">
              <a:rPr lang="en-US" smtClean="0"/>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762000"/>
            <a:ext cx="7315200" cy="2743200"/>
          </a:xfrm>
        </p:spPr>
        <p:txBody>
          <a:bodyPr anchor="b"/>
          <a:lstStyle>
            <a:lvl1pPr algn="ctr">
              <a:lnSpc>
                <a:spcPct val="90000"/>
              </a:lnSpc>
              <a:defRPr sz="4000">
                <a:solidFill>
                  <a:schemeClr val="bg1"/>
                </a:solidFill>
              </a:defRPr>
            </a:lvl1pPr>
          </a:lstStyle>
          <a:p>
            <a:r>
              <a:rPr lang="en-US"/>
              <a:t>Click to edit Master title style</a:t>
            </a:r>
          </a:p>
        </p:txBody>
      </p:sp>
      <p:sp>
        <p:nvSpPr>
          <p:cNvPr id="6147" name="Rectangle 3"/>
          <p:cNvSpPr>
            <a:spLocks noGrp="1" noChangeArrowheads="1"/>
          </p:cNvSpPr>
          <p:nvPr>
            <p:ph type="subTitle" idx="1"/>
          </p:nvPr>
        </p:nvSpPr>
        <p:spPr>
          <a:xfrm>
            <a:off x="1371600" y="3505200"/>
            <a:ext cx="6400800" cy="2895600"/>
          </a:xfrm>
        </p:spPr>
        <p:txBody>
          <a:bodyPr anchor="t"/>
          <a:lstStyle>
            <a:lvl1pPr marL="0" indent="0" algn="ctr">
              <a:lnSpc>
                <a:spcPct val="60000"/>
              </a:lnSpc>
              <a:defRPr sz="2800" b="0">
                <a:solidFill>
                  <a:srgbClr val="C0AEA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66700"/>
            <a:ext cx="198120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66700"/>
            <a:ext cx="579120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75438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295400"/>
            <a:ext cx="792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2000" y="3962400"/>
            <a:ext cx="792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66700"/>
            <a:ext cx="7543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295400"/>
            <a:ext cx="79248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9"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ea typeface="ＭＳ Ｐゴシック" pitchFamily="48" charset="-128"/>
        </a:defRPr>
      </a:lvl2pPr>
      <a:lvl3pPr algn="l" rtl="0" eaLnBrk="0" fontAlgn="base" hangingPunct="0">
        <a:spcBef>
          <a:spcPct val="0"/>
        </a:spcBef>
        <a:spcAft>
          <a:spcPct val="0"/>
        </a:spcAft>
        <a:defRPr sz="2400" b="1">
          <a:solidFill>
            <a:schemeClr val="tx2"/>
          </a:solidFill>
          <a:latin typeface="Arial" charset="0"/>
          <a:ea typeface="ＭＳ Ｐゴシック" pitchFamily="48" charset="-128"/>
        </a:defRPr>
      </a:lvl3pPr>
      <a:lvl4pPr algn="l" rtl="0" eaLnBrk="0" fontAlgn="base" hangingPunct="0">
        <a:spcBef>
          <a:spcPct val="0"/>
        </a:spcBef>
        <a:spcAft>
          <a:spcPct val="0"/>
        </a:spcAft>
        <a:defRPr sz="2400" b="1">
          <a:solidFill>
            <a:schemeClr val="tx2"/>
          </a:solidFill>
          <a:latin typeface="Arial" charset="0"/>
          <a:ea typeface="ＭＳ Ｐゴシック" pitchFamily="48" charset="-128"/>
        </a:defRPr>
      </a:lvl4pPr>
      <a:lvl5pPr algn="l" rtl="0" eaLnBrk="0" fontAlgn="base" hangingPunct="0">
        <a:spcBef>
          <a:spcPct val="0"/>
        </a:spcBef>
        <a:spcAft>
          <a:spcPct val="0"/>
        </a:spcAft>
        <a:defRPr sz="2400" b="1">
          <a:solidFill>
            <a:schemeClr val="tx2"/>
          </a:solidFill>
          <a:latin typeface="Arial" charset="0"/>
          <a:ea typeface="ＭＳ Ｐゴシック" pitchFamily="48" charset="-128"/>
        </a:defRPr>
      </a:lvl5pPr>
      <a:lvl6pPr marL="457200" algn="l" rtl="0" fontAlgn="base">
        <a:spcBef>
          <a:spcPct val="0"/>
        </a:spcBef>
        <a:spcAft>
          <a:spcPct val="0"/>
        </a:spcAft>
        <a:defRPr sz="2400" b="1">
          <a:solidFill>
            <a:schemeClr val="tx2"/>
          </a:solidFill>
          <a:latin typeface="Arial" charset="0"/>
          <a:ea typeface="ＭＳ Ｐゴシック" pitchFamily="48" charset="-128"/>
        </a:defRPr>
      </a:lvl6pPr>
      <a:lvl7pPr marL="914400" algn="l" rtl="0" fontAlgn="base">
        <a:spcBef>
          <a:spcPct val="0"/>
        </a:spcBef>
        <a:spcAft>
          <a:spcPct val="0"/>
        </a:spcAft>
        <a:defRPr sz="2400" b="1">
          <a:solidFill>
            <a:schemeClr val="tx2"/>
          </a:solidFill>
          <a:latin typeface="Arial" charset="0"/>
          <a:ea typeface="ＭＳ Ｐゴシック" pitchFamily="48" charset="-128"/>
        </a:defRPr>
      </a:lvl7pPr>
      <a:lvl8pPr marL="1371600" algn="l" rtl="0" fontAlgn="base">
        <a:spcBef>
          <a:spcPct val="0"/>
        </a:spcBef>
        <a:spcAft>
          <a:spcPct val="0"/>
        </a:spcAft>
        <a:defRPr sz="2400" b="1">
          <a:solidFill>
            <a:schemeClr val="tx2"/>
          </a:solidFill>
          <a:latin typeface="Arial" charset="0"/>
          <a:ea typeface="ＭＳ Ｐゴシック" pitchFamily="48" charset="-128"/>
        </a:defRPr>
      </a:lvl8pPr>
      <a:lvl9pPr marL="1828800" algn="l" rtl="0" fontAlgn="base">
        <a:spcBef>
          <a:spcPct val="0"/>
        </a:spcBef>
        <a:spcAft>
          <a:spcPct val="0"/>
        </a:spcAft>
        <a:defRPr sz="2400" b="1">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chemeClr val="accent2"/>
        </a:buClr>
        <a:defRPr sz="3600" b="1">
          <a:solidFill>
            <a:srgbClr val="4C423C"/>
          </a:solidFill>
          <a:latin typeface="+mn-lt"/>
          <a:ea typeface="+mn-ea"/>
          <a:cs typeface="+mn-cs"/>
        </a:defRPr>
      </a:lvl1pPr>
      <a:lvl2pPr marL="742950" indent="-285750" algn="l" rtl="0" eaLnBrk="0" fontAlgn="base" hangingPunct="0">
        <a:spcBef>
          <a:spcPct val="20000"/>
        </a:spcBef>
        <a:spcAft>
          <a:spcPct val="0"/>
        </a:spcAft>
        <a:buClr>
          <a:schemeClr val="accent2"/>
        </a:buClr>
        <a:defRPr sz="2800" b="1" i="1">
          <a:solidFill>
            <a:srgbClr val="4C423C"/>
          </a:solidFill>
          <a:latin typeface="+mn-lt"/>
          <a:ea typeface="+mn-ea"/>
        </a:defRPr>
      </a:lvl2pPr>
      <a:lvl3pPr marL="1143000" indent="-228600" algn="l" rtl="0" eaLnBrk="0" fontAlgn="base" hangingPunct="0">
        <a:spcBef>
          <a:spcPct val="20000"/>
        </a:spcBef>
        <a:spcAft>
          <a:spcPct val="0"/>
        </a:spcAft>
        <a:buClr>
          <a:schemeClr val="accent2"/>
        </a:buClr>
        <a:defRPr sz="2800" b="1" i="1">
          <a:solidFill>
            <a:srgbClr val="4C423C"/>
          </a:solidFill>
          <a:latin typeface="+mn-lt"/>
          <a:ea typeface="+mn-ea"/>
        </a:defRPr>
      </a:lvl3pPr>
      <a:lvl4pPr marL="1600200" indent="-228600" algn="l" rtl="0" eaLnBrk="0" fontAlgn="base" hangingPunct="0">
        <a:spcBef>
          <a:spcPct val="20000"/>
        </a:spcBef>
        <a:spcAft>
          <a:spcPct val="0"/>
        </a:spcAft>
        <a:buClr>
          <a:schemeClr val="accent2"/>
        </a:buClr>
        <a:defRPr sz="2800" b="1" i="1">
          <a:solidFill>
            <a:srgbClr val="4C423C"/>
          </a:solidFill>
          <a:latin typeface="+mn-lt"/>
          <a:ea typeface="+mn-ea"/>
        </a:defRPr>
      </a:lvl4pPr>
      <a:lvl5pPr marL="2057400" indent="-228600" algn="l" rtl="0" eaLnBrk="0" fontAlgn="base" hangingPunct="0">
        <a:spcBef>
          <a:spcPct val="20000"/>
        </a:spcBef>
        <a:spcAft>
          <a:spcPct val="0"/>
        </a:spcAft>
        <a:buClr>
          <a:schemeClr val="accent2"/>
        </a:buClr>
        <a:defRPr sz="2800" b="1" i="1">
          <a:solidFill>
            <a:srgbClr val="4C423C"/>
          </a:solidFill>
          <a:latin typeface="+mn-lt"/>
          <a:ea typeface="+mn-ea"/>
        </a:defRPr>
      </a:lvl5pPr>
      <a:lvl6pPr marL="2514600" indent="-228600" algn="l" rtl="0" fontAlgn="base">
        <a:spcBef>
          <a:spcPct val="20000"/>
        </a:spcBef>
        <a:spcAft>
          <a:spcPct val="0"/>
        </a:spcAft>
        <a:buClr>
          <a:schemeClr val="accent2"/>
        </a:buClr>
        <a:defRPr sz="2800" b="1" i="1">
          <a:solidFill>
            <a:srgbClr val="4C423C"/>
          </a:solidFill>
          <a:latin typeface="+mn-lt"/>
          <a:ea typeface="+mn-ea"/>
        </a:defRPr>
      </a:lvl6pPr>
      <a:lvl7pPr marL="2971800" indent="-228600" algn="l" rtl="0" fontAlgn="base">
        <a:spcBef>
          <a:spcPct val="20000"/>
        </a:spcBef>
        <a:spcAft>
          <a:spcPct val="0"/>
        </a:spcAft>
        <a:buClr>
          <a:schemeClr val="accent2"/>
        </a:buClr>
        <a:defRPr sz="2800" b="1" i="1">
          <a:solidFill>
            <a:srgbClr val="4C423C"/>
          </a:solidFill>
          <a:latin typeface="+mn-lt"/>
          <a:ea typeface="+mn-ea"/>
        </a:defRPr>
      </a:lvl7pPr>
      <a:lvl8pPr marL="3429000" indent="-228600" algn="l" rtl="0" fontAlgn="base">
        <a:spcBef>
          <a:spcPct val="20000"/>
        </a:spcBef>
        <a:spcAft>
          <a:spcPct val="0"/>
        </a:spcAft>
        <a:buClr>
          <a:schemeClr val="accent2"/>
        </a:buClr>
        <a:defRPr sz="2800" b="1" i="1">
          <a:solidFill>
            <a:srgbClr val="4C423C"/>
          </a:solidFill>
          <a:latin typeface="+mn-lt"/>
          <a:ea typeface="+mn-ea"/>
        </a:defRPr>
      </a:lvl8pPr>
      <a:lvl9pPr marL="3886200" indent="-228600" algn="l" rtl="0" fontAlgn="base">
        <a:spcBef>
          <a:spcPct val="20000"/>
        </a:spcBef>
        <a:spcAft>
          <a:spcPct val="0"/>
        </a:spcAft>
        <a:buClr>
          <a:schemeClr val="accent2"/>
        </a:buClr>
        <a:defRPr sz="2800" b="1" i="1">
          <a:solidFill>
            <a:srgbClr val="4C423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urveymonkey.com/sr.aspx?sm=B6PKEUXXR0M6_2f_2fiLqwUO5EM2dv0bwDsWT0kmdDXsiUE_3d"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143250" y="133350"/>
            <a:ext cx="184150" cy="457200"/>
          </a:xfrm>
          <a:prstGeom prst="rect">
            <a:avLst/>
          </a:prstGeom>
          <a:noFill/>
          <a:ln w="9525">
            <a:noFill/>
            <a:miter lim="800000"/>
            <a:headEnd/>
            <a:tailEnd/>
          </a:ln>
        </p:spPr>
        <p:txBody>
          <a:bodyPr wrap="none">
            <a:spAutoFit/>
          </a:bodyPr>
          <a:lstStyle/>
          <a:p>
            <a:endParaRPr lang="en-US"/>
          </a:p>
        </p:txBody>
      </p:sp>
      <p:sp>
        <p:nvSpPr>
          <p:cNvPr id="11267" name="Title 1"/>
          <p:cNvSpPr>
            <a:spLocks/>
          </p:cNvSpPr>
          <p:nvPr/>
        </p:nvSpPr>
        <p:spPr bwMode="auto">
          <a:xfrm>
            <a:off x="1143000" y="265113"/>
            <a:ext cx="7543800" cy="460375"/>
          </a:xfrm>
          <a:prstGeom prst="rect">
            <a:avLst/>
          </a:prstGeom>
          <a:noFill/>
          <a:ln w="9525">
            <a:noFill/>
            <a:miter lim="800000"/>
            <a:headEnd/>
            <a:tailEnd/>
          </a:ln>
        </p:spPr>
        <p:txBody>
          <a:bodyPr anchor="ctr">
            <a:spAutoFit/>
          </a:bodyPr>
          <a:lstStyle/>
          <a:p>
            <a:pPr eaLnBrk="0" hangingPunct="0"/>
            <a:r>
              <a:rPr lang="en-US" b="1">
                <a:solidFill>
                  <a:schemeClr val="tx2"/>
                </a:solidFill>
              </a:rPr>
              <a:t>Preservation Interests </a:t>
            </a:r>
          </a:p>
        </p:txBody>
      </p:sp>
      <p:pic>
        <p:nvPicPr>
          <p:cNvPr id="11268" name="Picture 5" descr="#7.png"/>
          <p:cNvPicPr>
            <a:picLocks noChangeAspect="1"/>
          </p:cNvPicPr>
          <p:nvPr/>
        </p:nvPicPr>
        <p:blipFill>
          <a:blip r:embed="rId2" cstate="print"/>
          <a:srcRect/>
          <a:stretch>
            <a:fillRect/>
          </a:stretch>
        </p:blipFill>
        <p:spPr bwMode="auto">
          <a:xfrm>
            <a:off x="762000" y="990600"/>
            <a:ext cx="7620000" cy="5715000"/>
          </a:xfrm>
          <a:prstGeom prst="rect">
            <a:avLst/>
          </a:prstGeom>
          <a:noFill/>
          <a:ln w="9525">
            <a:noFill/>
            <a:miter lim="800000"/>
            <a:headEnd/>
            <a:tailEnd/>
          </a:ln>
        </p:spPr>
      </p:pic>
      <p:sp>
        <p:nvSpPr>
          <p:cNvPr id="11269" name="Rounded Rectangle 4"/>
          <p:cNvSpPr>
            <a:spLocks noChangeArrowheads="1"/>
          </p:cNvSpPr>
          <p:nvPr/>
        </p:nvSpPr>
        <p:spPr bwMode="auto">
          <a:xfrm>
            <a:off x="1143000" y="1676400"/>
            <a:ext cx="6858000" cy="1600200"/>
          </a:xfrm>
          <a:prstGeom prst="roundRect">
            <a:avLst>
              <a:gd name="adj" fmla="val 16667"/>
            </a:avLst>
          </a:prstGeom>
          <a:noFill/>
          <a:ln w="38100" algn="ctr">
            <a:solidFill>
              <a:srgbClr val="FF0000"/>
            </a:solidFill>
            <a:round/>
            <a:headEnd/>
            <a:tailEnd/>
          </a:ln>
        </p:spPr>
        <p:txBody>
          <a:bodyPr/>
          <a:lstStyle/>
          <a:p>
            <a:pPr algn="ctr" eaLnBrk="0" hangingPunct="0"/>
            <a:endParaRPr lang="en-US" sz="2000" b="1"/>
          </a:p>
          <a:p>
            <a:pPr algn="ctr" eaLnBrk="0" hangingPunct="0"/>
            <a:endParaRPr lang="en-US" sz="2000" b="1"/>
          </a:p>
          <a:p>
            <a:pPr algn="ctr" eaLnBrk="0" hangingPunct="0"/>
            <a:endParaRPr lang="en-US" sz="2000" b="1"/>
          </a:p>
          <a:p>
            <a:pPr algn="ctr" eaLnBrk="0" hangingPunct="0"/>
            <a:r>
              <a:rPr lang="en-US" sz="2000" b="1"/>
              <a:t>                                                                           Top 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143250" y="133350"/>
            <a:ext cx="184150" cy="457200"/>
          </a:xfrm>
          <a:prstGeom prst="rect">
            <a:avLst/>
          </a:prstGeom>
          <a:noFill/>
          <a:ln w="9525">
            <a:noFill/>
            <a:miter lim="800000"/>
            <a:headEnd/>
            <a:tailEnd/>
          </a:ln>
        </p:spPr>
        <p:txBody>
          <a:bodyPr wrap="none">
            <a:spAutoFit/>
          </a:bodyPr>
          <a:lstStyle/>
          <a:p>
            <a:endParaRPr lang="en-US"/>
          </a:p>
        </p:txBody>
      </p:sp>
      <p:sp>
        <p:nvSpPr>
          <p:cNvPr id="12291" name="Title 1"/>
          <p:cNvSpPr>
            <a:spLocks/>
          </p:cNvSpPr>
          <p:nvPr/>
        </p:nvSpPr>
        <p:spPr bwMode="auto">
          <a:xfrm>
            <a:off x="1143000" y="265113"/>
            <a:ext cx="7543800" cy="460375"/>
          </a:xfrm>
          <a:prstGeom prst="rect">
            <a:avLst/>
          </a:prstGeom>
          <a:noFill/>
          <a:ln w="9525">
            <a:noFill/>
            <a:miter lim="800000"/>
            <a:headEnd/>
            <a:tailEnd/>
          </a:ln>
        </p:spPr>
        <p:txBody>
          <a:bodyPr anchor="ctr">
            <a:spAutoFit/>
          </a:bodyPr>
          <a:lstStyle/>
          <a:p>
            <a:pPr eaLnBrk="0" hangingPunct="0"/>
            <a:r>
              <a:rPr lang="en-US" b="1">
                <a:solidFill>
                  <a:schemeClr val="tx2"/>
                </a:solidFill>
              </a:rPr>
              <a:t>Preservation Interests </a:t>
            </a:r>
          </a:p>
        </p:txBody>
      </p:sp>
      <p:pic>
        <p:nvPicPr>
          <p:cNvPr id="12292" name="Picture 4" descr="#8.png"/>
          <p:cNvPicPr>
            <a:picLocks noChangeAspect="1"/>
          </p:cNvPicPr>
          <p:nvPr/>
        </p:nvPicPr>
        <p:blipFill>
          <a:blip r:embed="rId2" cstate="print"/>
          <a:srcRect/>
          <a:stretch>
            <a:fillRect/>
          </a:stretch>
        </p:blipFill>
        <p:spPr bwMode="auto">
          <a:xfrm>
            <a:off x="914400" y="9906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143250" y="133350"/>
            <a:ext cx="184150" cy="457200"/>
          </a:xfrm>
          <a:prstGeom prst="rect">
            <a:avLst/>
          </a:prstGeom>
          <a:noFill/>
          <a:ln w="9525">
            <a:noFill/>
            <a:miter lim="800000"/>
            <a:headEnd/>
            <a:tailEnd/>
          </a:ln>
        </p:spPr>
        <p:txBody>
          <a:bodyPr wrap="none">
            <a:spAutoFit/>
          </a:bodyPr>
          <a:lstStyle/>
          <a:p>
            <a:endParaRPr lang="en-US"/>
          </a:p>
        </p:txBody>
      </p:sp>
      <p:sp>
        <p:nvSpPr>
          <p:cNvPr id="13315" name="Title 1"/>
          <p:cNvSpPr>
            <a:spLocks/>
          </p:cNvSpPr>
          <p:nvPr/>
        </p:nvSpPr>
        <p:spPr bwMode="auto">
          <a:xfrm>
            <a:off x="1143000" y="265113"/>
            <a:ext cx="7543800" cy="460375"/>
          </a:xfrm>
          <a:prstGeom prst="rect">
            <a:avLst/>
          </a:prstGeom>
          <a:noFill/>
          <a:ln w="9525">
            <a:noFill/>
            <a:miter lim="800000"/>
            <a:headEnd/>
            <a:tailEnd/>
          </a:ln>
        </p:spPr>
        <p:txBody>
          <a:bodyPr anchor="ctr">
            <a:spAutoFit/>
          </a:bodyPr>
          <a:lstStyle/>
          <a:p>
            <a:pPr eaLnBrk="0" hangingPunct="0"/>
            <a:r>
              <a:rPr lang="en-US" b="1">
                <a:solidFill>
                  <a:schemeClr val="tx2"/>
                </a:solidFill>
              </a:rPr>
              <a:t>Preservation Interests </a:t>
            </a:r>
          </a:p>
        </p:txBody>
      </p:sp>
      <p:pic>
        <p:nvPicPr>
          <p:cNvPr id="13316" name="Picture 5" descr="#9.png"/>
          <p:cNvPicPr>
            <a:picLocks noChangeAspect="1"/>
          </p:cNvPicPr>
          <p:nvPr/>
        </p:nvPicPr>
        <p:blipFill>
          <a:blip r:embed="rId2" cstate="print"/>
          <a:srcRect/>
          <a:stretch>
            <a:fillRect/>
          </a:stretch>
        </p:blipFill>
        <p:spPr bwMode="auto">
          <a:xfrm>
            <a:off x="838200" y="9906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Preservation Benefits</a:t>
            </a:r>
          </a:p>
        </p:txBody>
      </p:sp>
      <p:pic>
        <p:nvPicPr>
          <p:cNvPr id="14339" name="Picture 4" descr="#1.png"/>
          <p:cNvPicPr>
            <a:picLocks noChangeAspect="1"/>
          </p:cNvPicPr>
          <p:nvPr/>
        </p:nvPicPr>
        <p:blipFill>
          <a:blip r:embed="rId2" cstate="print"/>
          <a:srcRect/>
          <a:stretch>
            <a:fillRect/>
          </a:stretch>
        </p:blipFill>
        <p:spPr bwMode="auto">
          <a:xfrm>
            <a:off x="762000" y="990600"/>
            <a:ext cx="7620000" cy="5715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Preservation Benefits</a:t>
            </a:r>
          </a:p>
        </p:txBody>
      </p:sp>
      <p:pic>
        <p:nvPicPr>
          <p:cNvPr id="15363" name="Picture 3" descr="#2.png"/>
          <p:cNvPicPr>
            <a:picLocks noChangeAspect="1"/>
          </p:cNvPicPr>
          <p:nvPr/>
        </p:nvPicPr>
        <p:blipFill>
          <a:blip r:embed="rId2" cstate="print"/>
          <a:srcRect/>
          <a:stretch>
            <a:fillRect/>
          </a:stretch>
        </p:blipFill>
        <p:spPr bwMode="auto">
          <a:xfrm>
            <a:off x="838200" y="990600"/>
            <a:ext cx="7620000" cy="5715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Preservation Benefits</a:t>
            </a:r>
          </a:p>
        </p:txBody>
      </p:sp>
      <p:pic>
        <p:nvPicPr>
          <p:cNvPr id="16387" name="Picture 3" descr="#3.png"/>
          <p:cNvPicPr>
            <a:picLocks noChangeAspect="1"/>
          </p:cNvPicPr>
          <p:nvPr/>
        </p:nvPicPr>
        <p:blipFill>
          <a:blip r:embed="rId2" cstate="print"/>
          <a:srcRect/>
          <a:stretch>
            <a:fillRect/>
          </a:stretch>
        </p:blipFill>
        <p:spPr bwMode="auto">
          <a:xfrm>
            <a:off x="762000" y="1066800"/>
            <a:ext cx="7467600" cy="5600700"/>
          </a:xfrm>
          <a:prstGeom prst="rect">
            <a:avLst/>
          </a:prstGeom>
          <a:noFill/>
          <a:ln w="9525">
            <a:noFill/>
            <a:miter lim="800000"/>
            <a:headEnd/>
            <a:tailEnd/>
          </a:ln>
        </p:spPr>
      </p:pic>
      <p:sp>
        <p:nvSpPr>
          <p:cNvPr id="16388" name="Rounded Rectangle 3"/>
          <p:cNvSpPr>
            <a:spLocks noChangeArrowheads="1"/>
          </p:cNvSpPr>
          <p:nvPr/>
        </p:nvSpPr>
        <p:spPr bwMode="auto">
          <a:xfrm>
            <a:off x="1295400" y="1981200"/>
            <a:ext cx="6477000" cy="1371600"/>
          </a:xfrm>
          <a:prstGeom prst="roundRect">
            <a:avLst>
              <a:gd name="adj" fmla="val 16667"/>
            </a:avLst>
          </a:prstGeom>
          <a:noFill/>
          <a:ln w="38100" algn="ctr">
            <a:solidFill>
              <a:srgbClr val="FF0000"/>
            </a:solidFill>
            <a:round/>
            <a:headEnd/>
            <a:tailEnd/>
          </a:ln>
        </p:spPr>
        <p:txBody>
          <a:bodyPr/>
          <a:lstStyle/>
          <a:p>
            <a:pPr algn="ctr" eaLnBrk="0" hangingPunct="0"/>
            <a:endParaRPr lang="en-US" sz="2000" b="1"/>
          </a:p>
          <a:p>
            <a:pPr algn="ctr" eaLnBrk="0" hangingPunct="0"/>
            <a:endParaRPr lang="en-US" sz="2000" b="1"/>
          </a:p>
          <a:p>
            <a:pPr algn="ctr" eaLnBrk="0" hangingPunct="0"/>
            <a:r>
              <a:rPr lang="en-US" sz="2000" b="1"/>
              <a:t>                                                                 Top 3</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Preservation Issues</a:t>
            </a:r>
          </a:p>
        </p:txBody>
      </p:sp>
      <p:pic>
        <p:nvPicPr>
          <p:cNvPr id="17411" name="Picture 4" descr="#10.png"/>
          <p:cNvPicPr>
            <a:picLocks noChangeAspect="1"/>
          </p:cNvPicPr>
          <p:nvPr/>
        </p:nvPicPr>
        <p:blipFill>
          <a:blip r:embed="rId2" cstate="print"/>
          <a:srcRect/>
          <a:stretch>
            <a:fillRect/>
          </a:stretch>
        </p:blipFill>
        <p:spPr bwMode="auto">
          <a:xfrm>
            <a:off x="762000" y="990600"/>
            <a:ext cx="7620000" cy="5715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Preservation Issues</a:t>
            </a:r>
          </a:p>
        </p:txBody>
      </p:sp>
      <p:pic>
        <p:nvPicPr>
          <p:cNvPr id="18435" name="Picture 6" descr="#12.png"/>
          <p:cNvPicPr>
            <a:picLocks noChangeAspect="1"/>
          </p:cNvPicPr>
          <p:nvPr/>
        </p:nvPicPr>
        <p:blipFill>
          <a:blip r:embed="rId2" cstate="print"/>
          <a:srcRect/>
          <a:stretch>
            <a:fillRect/>
          </a:stretch>
        </p:blipFill>
        <p:spPr bwMode="auto">
          <a:xfrm>
            <a:off x="762000" y="990600"/>
            <a:ext cx="7620000" cy="5715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014413" y="68263"/>
            <a:ext cx="184150" cy="457200"/>
          </a:xfrm>
          <a:prstGeom prst="rect">
            <a:avLst/>
          </a:prstGeom>
          <a:noFill/>
          <a:ln w="9525">
            <a:noFill/>
            <a:miter lim="800000"/>
            <a:headEnd/>
            <a:tailEnd/>
          </a:ln>
        </p:spPr>
        <p:txBody>
          <a:bodyPr wrap="none">
            <a:spAutoFit/>
          </a:bodyPr>
          <a:lstStyle/>
          <a:p>
            <a:endParaRPr lang="en-US"/>
          </a:p>
        </p:txBody>
      </p:sp>
      <p:sp>
        <p:nvSpPr>
          <p:cNvPr id="19459" name="Title 1"/>
          <p:cNvSpPr>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r>
              <a:rPr lang="en-US" b="1">
                <a:solidFill>
                  <a:schemeClr val="tx2"/>
                </a:solidFill>
              </a:rPr>
              <a:t>Strengths: Top Five</a:t>
            </a:r>
          </a:p>
        </p:txBody>
      </p:sp>
      <p:pic>
        <p:nvPicPr>
          <p:cNvPr id="19460" name="Picture 4" descr="#11 descending.png"/>
          <p:cNvPicPr>
            <a:picLocks noChangeAspect="1"/>
          </p:cNvPicPr>
          <p:nvPr/>
        </p:nvPicPr>
        <p:blipFill>
          <a:blip r:embed="rId2" cstate="print"/>
          <a:srcRect/>
          <a:stretch>
            <a:fillRect/>
          </a:stretch>
        </p:blipFill>
        <p:spPr bwMode="auto">
          <a:xfrm>
            <a:off x="914400" y="1295400"/>
            <a:ext cx="7239000" cy="5429250"/>
          </a:xfrm>
          <a:prstGeom prst="rect">
            <a:avLst/>
          </a:prstGeom>
          <a:noFill/>
          <a:ln w="9525">
            <a:noFill/>
            <a:miter lim="800000"/>
            <a:headEnd/>
            <a:tailEnd/>
          </a:ln>
        </p:spPr>
      </p:pic>
      <p:sp>
        <p:nvSpPr>
          <p:cNvPr id="19461" name="Rounded Rectangle 5"/>
          <p:cNvSpPr>
            <a:spLocks noChangeArrowheads="1"/>
          </p:cNvSpPr>
          <p:nvPr/>
        </p:nvSpPr>
        <p:spPr bwMode="auto">
          <a:xfrm>
            <a:off x="1447800" y="1905000"/>
            <a:ext cx="6629400" cy="2590800"/>
          </a:xfrm>
          <a:prstGeom prst="roundRect">
            <a:avLst>
              <a:gd name="adj" fmla="val 16667"/>
            </a:avLst>
          </a:prstGeom>
          <a:noFill/>
          <a:ln w="38100" algn="ctr">
            <a:solidFill>
              <a:srgbClr val="FF0000"/>
            </a:solidFill>
            <a:round/>
            <a:headEnd/>
            <a:tailEnd/>
          </a:ln>
        </p:spPr>
        <p:txBody>
          <a:bodyPr/>
          <a:lstStyle/>
          <a:p>
            <a:pPr algn="ctr" eaLnBrk="0" hangingPunct="0"/>
            <a:r>
              <a:rPr lang="en-US" sz="2000" b="1"/>
              <a:t>       Top 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014413" y="68263"/>
            <a:ext cx="184150" cy="457200"/>
          </a:xfrm>
          <a:prstGeom prst="rect">
            <a:avLst/>
          </a:prstGeom>
          <a:noFill/>
          <a:ln w="9525">
            <a:noFill/>
            <a:miter lim="800000"/>
            <a:headEnd/>
            <a:tailEnd/>
          </a:ln>
        </p:spPr>
        <p:txBody>
          <a:bodyPr wrap="none">
            <a:spAutoFit/>
          </a:bodyPr>
          <a:lstStyle/>
          <a:p>
            <a:endParaRPr lang="en-US"/>
          </a:p>
        </p:txBody>
      </p:sp>
      <p:sp>
        <p:nvSpPr>
          <p:cNvPr id="20483" name="Title 1"/>
          <p:cNvSpPr>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r>
              <a:rPr lang="en-US" b="1">
                <a:solidFill>
                  <a:schemeClr val="tx2"/>
                </a:solidFill>
              </a:rPr>
              <a:t>Weaknesses: Top Five</a:t>
            </a:r>
          </a:p>
        </p:txBody>
      </p:sp>
      <p:pic>
        <p:nvPicPr>
          <p:cNvPr id="20484" name="Picture 4" descr="#11 ascending.png"/>
          <p:cNvPicPr>
            <a:picLocks noChangeAspect="1"/>
          </p:cNvPicPr>
          <p:nvPr/>
        </p:nvPicPr>
        <p:blipFill>
          <a:blip r:embed="rId2" cstate="print"/>
          <a:srcRect/>
          <a:stretch>
            <a:fillRect/>
          </a:stretch>
        </p:blipFill>
        <p:spPr bwMode="auto">
          <a:xfrm>
            <a:off x="990600" y="1143000"/>
            <a:ext cx="7239000" cy="5429250"/>
          </a:xfrm>
          <a:prstGeom prst="rect">
            <a:avLst/>
          </a:prstGeom>
          <a:noFill/>
          <a:ln w="9525">
            <a:noFill/>
            <a:miter lim="800000"/>
            <a:headEnd/>
            <a:tailEnd/>
          </a:ln>
        </p:spPr>
      </p:pic>
      <p:sp>
        <p:nvSpPr>
          <p:cNvPr id="20485" name="Rounded Rectangle 5"/>
          <p:cNvSpPr>
            <a:spLocks noChangeArrowheads="1"/>
          </p:cNvSpPr>
          <p:nvPr/>
        </p:nvSpPr>
        <p:spPr bwMode="auto">
          <a:xfrm>
            <a:off x="1143000" y="2133600"/>
            <a:ext cx="6934200" cy="2209800"/>
          </a:xfrm>
          <a:prstGeom prst="roundRect">
            <a:avLst>
              <a:gd name="adj" fmla="val 16667"/>
            </a:avLst>
          </a:prstGeom>
          <a:noFill/>
          <a:ln w="38100" algn="ctr">
            <a:solidFill>
              <a:srgbClr val="FF0000"/>
            </a:solidFill>
            <a:round/>
            <a:headEnd/>
            <a:tailEnd/>
          </a:ln>
        </p:spPr>
        <p:txBody>
          <a:bodyPr/>
          <a:lstStyle/>
          <a:p>
            <a:pPr algn="ctr" eaLnBrk="0" hangingPunct="0"/>
            <a:r>
              <a:rPr lang="en-US" sz="2000" b="1"/>
              <a:t>                                                              Bottom 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196975"/>
            <a:ext cx="7315200" cy="2308225"/>
          </a:xfrm>
        </p:spPr>
        <p:txBody>
          <a:bodyPr/>
          <a:lstStyle/>
          <a:p>
            <a:pPr eaLnBrk="1" hangingPunct="1"/>
            <a:r>
              <a:rPr lang="en-US" smtClean="0"/>
              <a:t>Texas’ Public</a:t>
            </a:r>
            <a:br>
              <a:rPr lang="en-US" smtClean="0"/>
            </a:br>
            <a:r>
              <a:rPr lang="en-US" smtClean="0"/>
              <a:t>Preservation Survey </a:t>
            </a:r>
            <a:br>
              <a:rPr lang="en-US" smtClean="0"/>
            </a:br>
            <a:r>
              <a:rPr lang="en-US" smtClean="0"/>
              <a:t>Results</a:t>
            </a:r>
            <a:br>
              <a:rPr lang="en-US" smtClean="0"/>
            </a:br>
            <a:endParaRPr lang="en-US" smtClean="0"/>
          </a:p>
        </p:txBody>
      </p:sp>
      <p:sp>
        <p:nvSpPr>
          <p:cNvPr id="3075" name="Rectangle 3"/>
          <p:cNvSpPr>
            <a:spLocks noGrp="1" noChangeArrowheads="1"/>
          </p:cNvSpPr>
          <p:nvPr>
            <p:ph type="subTitle" idx="1"/>
          </p:nvPr>
        </p:nvSpPr>
        <p:spPr/>
        <p:txBody>
          <a:bodyPr/>
          <a:lstStyle/>
          <a:p>
            <a:pPr eaLnBrk="1" hangingPunct="1"/>
            <a:endParaRPr lang="en-US" smtClean="0"/>
          </a:p>
          <a:p>
            <a:pPr eaLnBrk="1" hangingPunct="1"/>
            <a:r>
              <a:rPr lang="en-US" smtClean="0"/>
              <a:t>February 26, 2010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Threats</a:t>
            </a:r>
          </a:p>
        </p:txBody>
      </p:sp>
      <p:pic>
        <p:nvPicPr>
          <p:cNvPr id="21507" name="Picture 3" descr="#13.png"/>
          <p:cNvPicPr>
            <a:picLocks noChangeAspect="1"/>
          </p:cNvPicPr>
          <p:nvPr/>
        </p:nvPicPr>
        <p:blipFill>
          <a:blip r:embed="rId2" cstate="print"/>
          <a:srcRect/>
          <a:stretch>
            <a:fillRect/>
          </a:stretch>
        </p:blipFill>
        <p:spPr bwMode="auto">
          <a:xfrm>
            <a:off x="990600" y="990600"/>
            <a:ext cx="7620000" cy="5715000"/>
          </a:xfrm>
          <a:prstGeom prst="rect">
            <a:avLst/>
          </a:prstGeom>
          <a:noFill/>
          <a:ln w="9525">
            <a:noFill/>
            <a:miter lim="800000"/>
            <a:headEnd/>
            <a:tailEnd/>
          </a:ln>
        </p:spPr>
      </p:pic>
      <p:sp>
        <p:nvSpPr>
          <p:cNvPr id="21508" name="Rounded Rectangle 3"/>
          <p:cNvSpPr>
            <a:spLocks noChangeArrowheads="1"/>
          </p:cNvSpPr>
          <p:nvPr/>
        </p:nvSpPr>
        <p:spPr bwMode="auto">
          <a:xfrm>
            <a:off x="1066800" y="1828800"/>
            <a:ext cx="6248400" cy="1371600"/>
          </a:xfrm>
          <a:prstGeom prst="roundRect">
            <a:avLst>
              <a:gd name="adj" fmla="val 16667"/>
            </a:avLst>
          </a:prstGeom>
          <a:noFill/>
          <a:ln w="38100" algn="ctr">
            <a:solidFill>
              <a:srgbClr val="FF0000"/>
            </a:solidFill>
            <a:round/>
            <a:headEnd/>
            <a:tailEnd/>
          </a:ln>
        </p:spPr>
        <p:txBody>
          <a:bodyPr/>
          <a:lstStyle/>
          <a:p>
            <a:pPr algn="r" eaLnBrk="0" hangingPunct="0"/>
            <a:endParaRPr lang="en-US" sz="2000" b="1"/>
          </a:p>
          <a:p>
            <a:pPr algn="r" eaLnBrk="0" hangingPunct="0"/>
            <a:endParaRPr lang="en-US" sz="2000" b="1"/>
          </a:p>
          <a:p>
            <a:pPr algn="ctr" eaLnBrk="0" hangingPunct="0"/>
            <a:r>
              <a:rPr lang="en-US" sz="2000" b="1"/>
              <a:t>                                                                Top 3</a:t>
            </a:r>
          </a:p>
        </p:txBody>
      </p:sp>
    </p:spTree>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Threats</a:t>
            </a:r>
          </a:p>
        </p:txBody>
      </p:sp>
      <p:sp>
        <p:nvSpPr>
          <p:cNvPr id="3" name="Content Placeholder 2"/>
          <p:cNvSpPr>
            <a:spLocks noGrp="1"/>
          </p:cNvSpPr>
          <p:nvPr>
            <p:ph idx="1"/>
          </p:nvPr>
        </p:nvSpPr>
        <p:spPr>
          <a:xfrm>
            <a:off x="762000" y="685800"/>
            <a:ext cx="7924800" cy="4343400"/>
          </a:xfrm>
        </p:spPr>
        <p:txBody>
          <a:bodyPr/>
          <a:lstStyle/>
          <a:p>
            <a:pPr>
              <a:defRPr/>
            </a:pPr>
            <a:r>
              <a:rPr lang="en-US" sz="2400" dirty="0" smtClean="0">
                <a:latin typeface="+mj-lt"/>
              </a:rPr>
              <a:t>Open-ended responses to biggest threats include:</a:t>
            </a:r>
          </a:p>
          <a:p>
            <a:pPr>
              <a:buFont typeface="Arial" pitchFamily="34" charset="0"/>
              <a:buChar char="•"/>
              <a:defRPr/>
            </a:pPr>
            <a:r>
              <a:rPr lang="en-US" sz="2400" dirty="0" smtClean="0">
                <a:latin typeface="+mj-lt"/>
              </a:rPr>
              <a:t>Local politics</a:t>
            </a:r>
          </a:p>
          <a:p>
            <a:pPr>
              <a:buFont typeface="Arial" pitchFamily="34" charset="0"/>
              <a:buChar char="•"/>
              <a:defRPr/>
            </a:pPr>
            <a:r>
              <a:rPr lang="en-US" sz="2400" dirty="0" smtClean="0">
                <a:latin typeface="+mj-lt"/>
              </a:rPr>
              <a:t>Lack of planning and zoning</a:t>
            </a:r>
          </a:p>
          <a:p>
            <a:pPr>
              <a:buFont typeface="Arial" pitchFamily="34" charset="0"/>
              <a:buChar char="•"/>
              <a:defRPr/>
            </a:pPr>
            <a:r>
              <a:rPr lang="en-US" sz="2400" dirty="0" smtClean="0">
                <a:latin typeface="+mj-lt"/>
              </a:rPr>
              <a:t>Lack of planning authorized for counties</a:t>
            </a:r>
          </a:p>
          <a:p>
            <a:pPr>
              <a:buFont typeface="Arial" pitchFamily="34" charset="0"/>
              <a:buChar char="•"/>
              <a:defRPr/>
            </a:pPr>
            <a:r>
              <a:rPr lang="en-US" sz="2400" dirty="0" smtClean="0">
                <a:latin typeface="+mj-lt"/>
              </a:rPr>
              <a:t>Gentrification</a:t>
            </a:r>
          </a:p>
          <a:p>
            <a:pPr>
              <a:buFont typeface="Arial" pitchFamily="34" charset="0"/>
              <a:buChar char="•"/>
              <a:defRPr/>
            </a:pPr>
            <a:r>
              <a:rPr lang="en-US" sz="2400" dirty="0" smtClean="0">
                <a:latin typeface="+mj-lt"/>
              </a:rPr>
              <a:t>Untrained city staff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r>
              <a:rPr lang="en-US" smtClean="0"/>
              <a:t>Threats</a:t>
            </a:r>
          </a:p>
        </p:txBody>
      </p:sp>
      <p:pic>
        <p:nvPicPr>
          <p:cNvPr id="23555" name="Picture 3" descr="#12.png"/>
          <p:cNvPicPr>
            <a:picLocks noChangeAspect="1"/>
          </p:cNvPicPr>
          <p:nvPr/>
        </p:nvPicPr>
        <p:blipFill>
          <a:blip r:embed="rId2" cstate="print"/>
          <a:srcRect/>
          <a:stretch>
            <a:fillRect/>
          </a:stretch>
        </p:blipFill>
        <p:spPr bwMode="auto">
          <a:xfrm>
            <a:off x="762000" y="990600"/>
            <a:ext cx="7620000" cy="5715000"/>
          </a:xfrm>
          <a:prstGeom prst="rect">
            <a:avLst/>
          </a:prstGeom>
          <a:noFill/>
          <a:ln w="9525">
            <a:noFill/>
            <a:miter lim="800000"/>
            <a:headEnd/>
            <a:tailEnd/>
          </a:ln>
        </p:spPr>
      </p:pic>
      <p:sp>
        <p:nvSpPr>
          <p:cNvPr id="23556" name="Rounded Rectangle 3"/>
          <p:cNvSpPr>
            <a:spLocks noChangeArrowheads="1"/>
          </p:cNvSpPr>
          <p:nvPr/>
        </p:nvSpPr>
        <p:spPr bwMode="auto">
          <a:xfrm>
            <a:off x="1066800" y="1905000"/>
            <a:ext cx="5867400" cy="2057400"/>
          </a:xfrm>
          <a:prstGeom prst="roundRect">
            <a:avLst>
              <a:gd name="adj" fmla="val 16667"/>
            </a:avLst>
          </a:prstGeom>
          <a:noFill/>
          <a:ln w="38100" algn="ctr">
            <a:solidFill>
              <a:srgbClr val="FF0000"/>
            </a:solidFill>
            <a:round/>
            <a:headEnd/>
            <a:tailEnd/>
          </a:ln>
        </p:spPr>
        <p:txBody>
          <a:bodyPr/>
          <a:lstStyle/>
          <a:p>
            <a:pPr algn="ctr" eaLnBrk="0" hangingPunct="0"/>
            <a:r>
              <a:rPr lang="en-US" sz="2000" b="1"/>
              <a:t>                                                           </a:t>
            </a:r>
          </a:p>
          <a:p>
            <a:pPr algn="ctr" eaLnBrk="0" hangingPunct="0"/>
            <a:endParaRPr lang="en-US" sz="2000" b="1"/>
          </a:p>
          <a:p>
            <a:pPr algn="ctr" eaLnBrk="0" hangingPunct="0"/>
            <a:endParaRPr lang="en-US" sz="2000" b="1"/>
          </a:p>
          <a:p>
            <a:pPr algn="ctr" eaLnBrk="0" hangingPunct="0"/>
            <a:endParaRPr lang="en-US" sz="2000" b="1"/>
          </a:p>
          <a:p>
            <a:pPr algn="ctr" eaLnBrk="0" hangingPunct="0"/>
            <a:endParaRPr lang="en-US" sz="2000" b="1"/>
          </a:p>
          <a:p>
            <a:pPr algn="ctr" eaLnBrk="0" hangingPunct="0"/>
            <a:r>
              <a:rPr lang="en-US" sz="2000" b="1"/>
              <a:t>                                                                  Top 3</a:t>
            </a:r>
          </a:p>
        </p:txBody>
      </p:sp>
    </p:spTree>
  </p:cSld>
  <p:clrMapOvr>
    <a:masterClrMapping/>
  </p:clrMapOvr>
  <p:transition>
    <p:cover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62000" y="1295400"/>
            <a:ext cx="7924800" cy="5181600"/>
          </a:xfrm>
          <a:prstGeom prst="rect">
            <a:avLst/>
          </a:prstGeom>
        </p:spPr>
        <p:txBody>
          <a:bodyPr/>
          <a:lstStyle/>
          <a:p>
            <a:pPr marL="342900" indent="-342900" eaLnBrk="0" hangingPunct="0">
              <a:spcBef>
                <a:spcPct val="20000"/>
              </a:spcBef>
              <a:buClr>
                <a:schemeClr val="accent2"/>
              </a:buClr>
              <a:defRPr/>
            </a:pPr>
            <a:r>
              <a:rPr lang="en-US" b="1" kern="0" dirty="0">
                <a:solidFill>
                  <a:srgbClr val="4C423C"/>
                </a:solidFill>
                <a:latin typeface="+mj-lt"/>
                <a:ea typeface="+mn-ea"/>
              </a:rPr>
              <a:t>Open-ended responses to threatened resources include:</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Accessory buildings (garages, sheds, barns, etc.)</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Brick streets and sidewalks</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Collections</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Dancehalls</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Local businesses</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Historic bridges</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Native landscapes/habitats</a:t>
            </a:r>
          </a:p>
        </p:txBody>
      </p:sp>
      <p:sp>
        <p:nvSpPr>
          <p:cNvPr id="4" name="Title 1"/>
          <p:cNvSpPr txBox="1">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defRPr/>
            </a:pPr>
            <a:r>
              <a:rPr lang="en-US" b="1" kern="0">
                <a:solidFill>
                  <a:schemeClr val="tx2"/>
                </a:solidFill>
                <a:latin typeface="+mj-lt"/>
                <a:ea typeface="+mj-ea"/>
                <a:cs typeface="+mj-cs"/>
              </a:rPr>
              <a:t>Threats</a:t>
            </a:r>
            <a:endParaRPr lang="en-US" b="1" kern="0" dirty="0">
              <a:solidFill>
                <a:schemeClr val="tx2"/>
              </a:solidFill>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Opportunities</a:t>
            </a:r>
          </a:p>
        </p:txBody>
      </p:sp>
      <p:sp>
        <p:nvSpPr>
          <p:cNvPr id="25603" name="Content Placeholder 2"/>
          <p:cNvSpPr>
            <a:spLocks noGrp="1"/>
          </p:cNvSpPr>
          <p:nvPr>
            <p:ph idx="1"/>
          </p:nvPr>
        </p:nvSpPr>
        <p:spPr/>
        <p:txBody>
          <a:bodyPr/>
          <a:lstStyle/>
          <a:p>
            <a:pPr>
              <a:buFontTx/>
              <a:buChar char="•"/>
            </a:pPr>
            <a:endParaRPr lang="en-US" sz="2800" smtClean="0"/>
          </a:p>
          <a:p>
            <a:pPr>
              <a:buFontTx/>
              <a:buChar char="•"/>
            </a:pPr>
            <a:endParaRPr lang="en-US" sz="2800" smtClean="0"/>
          </a:p>
          <a:p>
            <a:pPr lvl="1">
              <a:buFont typeface="Arial" charset="0"/>
              <a:buChar char="•"/>
            </a:pPr>
            <a:endParaRPr lang="en-US" sz="2400" smtClean="0"/>
          </a:p>
        </p:txBody>
      </p:sp>
      <p:pic>
        <p:nvPicPr>
          <p:cNvPr id="25604" name="Picture 4" descr="#15.png"/>
          <p:cNvPicPr>
            <a:picLocks noChangeAspect="1"/>
          </p:cNvPicPr>
          <p:nvPr/>
        </p:nvPicPr>
        <p:blipFill>
          <a:blip r:embed="rId2" cstate="print"/>
          <a:srcRect/>
          <a:stretch>
            <a:fillRect/>
          </a:stretch>
        </p:blipFill>
        <p:spPr bwMode="auto">
          <a:xfrm>
            <a:off x="838200" y="990600"/>
            <a:ext cx="7620000" cy="5715000"/>
          </a:xfrm>
          <a:prstGeom prst="rect">
            <a:avLst/>
          </a:prstGeom>
          <a:noFill/>
          <a:ln w="9525">
            <a:noFill/>
            <a:miter lim="800000"/>
            <a:headEnd/>
            <a:tailEnd/>
          </a:ln>
        </p:spPr>
      </p:pic>
      <p:sp>
        <p:nvSpPr>
          <p:cNvPr id="25605" name="Rounded Rectangle 4"/>
          <p:cNvSpPr>
            <a:spLocks noChangeArrowheads="1"/>
          </p:cNvSpPr>
          <p:nvPr/>
        </p:nvSpPr>
        <p:spPr bwMode="auto">
          <a:xfrm>
            <a:off x="1066800" y="2057400"/>
            <a:ext cx="6172200" cy="2286000"/>
          </a:xfrm>
          <a:prstGeom prst="roundRect">
            <a:avLst>
              <a:gd name="adj" fmla="val 16667"/>
            </a:avLst>
          </a:prstGeom>
          <a:noFill/>
          <a:ln w="38100" algn="ctr">
            <a:solidFill>
              <a:srgbClr val="FF0000"/>
            </a:solidFill>
            <a:round/>
            <a:headEnd/>
            <a:tailEnd/>
          </a:ln>
        </p:spPr>
        <p:txBody>
          <a:bodyPr/>
          <a:lstStyle/>
          <a:p>
            <a:pPr algn="ctr" eaLnBrk="0" hangingPunct="0"/>
            <a:endParaRPr lang="en-US" sz="2000" b="1"/>
          </a:p>
          <a:p>
            <a:pPr algn="ctr" eaLnBrk="0" hangingPunct="0"/>
            <a:endParaRPr lang="en-US" sz="2000" b="1"/>
          </a:p>
          <a:p>
            <a:pPr algn="ctr" eaLnBrk="0" hangingPunct="0"/>
            <a:endParaRPr lang="en-US" sz="2000" b="1"/>
          </a:p>
          <a:p>
            <a:pPr algn="ctr" eaLnBrk="0" hangingPunct="0"/>
            <a:r>
              <a:rPr lang="en-US" sz="2000" b="1"/>
              <a:t>                                               Top 3</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Opportunities</a:t>
            </a:r>
          </a:p>
        </p:txBody>
      </p:sp>
      <p:sp>
        <p:nvSpPr>
          <p:cNvPr id="4" name="Content Placeholder 2"/>
          <p:cNvSpPr txBox="1">
            <a:spLocks noGrp="1"/>
          </p:cNvSpPr>
          <p:nvPr>
            <p:ph idx="1"/>
          </p:nvPr>
        </p:nvSpPr>
        <p:spPr/>
        <p:txBody>
          <a:bodyPr/>
          <a:lstStyle/>
          <a:p>
            <a:pPr>
              <a:defRPr/>
            </a:pPr>
            <a:r>
              <a:rPr lang="en-US" sz="2400" dirty="0" smtClean="0">
                <a:latin typeface="+mj-lt"/>
              </a:rPr>
              <a:t>Open-ended responses regarding what to improve to better preserve historic and cultural resources include:</a:t>
            </a:r>
          </a:p>
          <a:p>
            <a:pPr>
              <a:buFont typeface="Arial" pitchFamily="34" charset="0"/>
              <a:buChar char="•"/>
              <a:defRPr/>
            </a:pPr>
            <a:r>
              <a:rPr lang="en-US" sz="2400" dirty="0" smtClean="0">
                <a:latin typeface="+mj-lt"/>
              </a:rPr>
              <a:t>Teach Texas history and preservation in schools</a:t>
            </a:r>
          </a:p>
          <a:p>
            <a:pPr>
              <a:buFont typeface="Arial" pitchFamily="34" charset="0"/>
              <a:buChar char="•"/>
              <a:defRPr/>
            </a:pPr>
            <a:r>
              <a:rPr lang="en-US" sz="2400" dirty="0" smtClean="0">
                <a:latin typeface="+mj-lt"/>
              </a:rPr>
              <a:t>Maintain a survey and/or atlas of historic sites</a:t>
            </a:r>
          </a:p>
          <a:p>
            <a:pPr>
              <a:buFont typeface="Arial" pitchFamily="34" charset="0"/>
              <a:buChar char="•"/>
              <a:defRPr/>
            </a:pPr>
            <a:r>
              <a:rPr lang="en-US" sz="2400" dirty="0" smtClean="0">
                <a:latin typeface="+mj-lt"/>
              </a:rPr>
              <a:t>Financially support good maintenance</a:t>
            </a:r>
          </a:p>
          <a:p>
            <a:pPr>
              <a:buFont typeface="Arial" pitchFamily="34" charset="0"/>
              <a:buChar char="•"/>
              <a:defRPr/>
            </a:pPr>
            <a:r>
              <a:rPr lang="en-US" sz="2400" dirty="0" smtClean="0">
                <a:latin typeface="+mj-lt"/>
              </a:rPr>
              <a:t>Develop information resources on “green” historic preservation</a:t>
            </a:r>
          </a:p>
          <a:p>
            <a:pPr>
              <a:buFont typeface="Arial" pitchFamily="34" charset="0"/>
              <a:buChar char="•"/>
              <a:defRPr/>
            </a:pPr>
            <a:r>
              <a:rPr lang="en-US" sz="2400" dirty="0" smtClean="0">
                <a:latin typeface="+mj-lt"/>
              </a:rPr>
              <a:t>Grant counties planning and zoning authority</a:t>
            </a:r>
          </a:p>
          <a:p>
            <a:pPr>
              <a:defRPr/>
            </a:pPr>
            <a:endParaRPr lang="en-US" sz="2400" dirty="0" smtClean="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r>
              <a:rPr lang="en-US" smtClean="0"/>
              <a:t>Opportunities</a:t>
            </a:r>
          </a:p>
        </p:txBody>
      </p:sp>
      <p:sp>
        <p:nvSpPr>
          <p:cNvPr id="27651" name="Content Placeholder 2"/>
          <p:cNvSpPr>
            <a:spLocks noGrp="1"/>
          </p:cNvSpPr>
          <p:nvPr>
            <p:ph idx="4294967295"/>
          </p:nvPr>
        </p:nvSpPr>
        <p:spPr>
          <a:xfrm>
            <a:off x="685800" y="1295400"/>
            <a:ext cx="7924800" cy="5181600"/>
          </a:xfrm>
        </p:spPr>
        <p:txBody>
          <a:bodyPr/>
          <a:lstStyle/>
          <a:p>
            <a:pPr>
              <a:buFontTx/>
              <a:buChar char="•"/>
            </a:pPr>
            <a:endParaRPr lang="en-US" sz="2800" smtClean="0"/>
          </a:p>
          <a:p>
            <a:pPr>
              <a:buFontTx/>
              <a:buChar char="•"/>
            </a:pPr>
            <a:endParaRPr lang="en-US" sz="2800" smtClean="0"/>
          </a:p>
          <a:p>
            <a:pPr lvl="1"/>
            <a:endParaRPr lang="en-US" sz="2400" smtClean="0"/>
          </a:p>
        </p:txBody>
      </p:sp>
      <p:pic>
        <p:nvPicPr>
          <p:cNvPr id="27652" name="Picture 4" descr="#16.png"/>
          <p:cNvPicPr>
            <a:picLocks noChangeAspect="1"/>
          </p:cNvPicPr>
          <p:nvPr/>
        </p:nvPicPr>
        <p:blipFill>
          <a:blip r:embed="rId2" cstate="print"/>
          <a:srcRect/>
          <a:stretch>
            <a:fillRect/>
          </a:stretch>
        </p:blipFill>
        <p:spPr bwMode="auto">
          <a:xfrm>
            <a:off x="762000" y="990600"/>
            <a:ext cx="7620000" cy="5715000"/>
          </a:xfrm>
          <a:prstGeom prst="rect">
            <a:avLst/>
          </a:prstGeom>
          <a:noFill/>
          <a:ln w="9525">
            <a:noFill/>
            <a:miter lim="800000"/>
            <a:headEnd/>
            <a:tailEnd/>
          </a:ln>
        </p:spPr>
      </p:pic>
      <p:sp>
        <p:nvSpPr>
          <p:cNvPr id="27653" name="Rounded Rectangle 4"/>
          <p:cNvSpPr>
            <a:spLocks noChangeArrowheads="1"/>
          </p:cNvSpPr>
          <p:nvPr/>
        </p:nvSpPr>
        <p:spPr bwMode="auto">
          <a:xfrm>
            <a:off x="1066800" y="1905000"/>
            <a:ext cx="7010400" cy="1143000"/>
          </a:xfrm>
          <a:prstGeom prst="roundRect">
            <a:avLst>
              <a:gd name="adj" fmla="val 16667"/>
            </a:avLst>
          </a:prstGeom>
          <a:noFill/>
          <a:ln w="38100" algn="ctr">
            <a:solidFill>
              <a:srgbClr val="FF0000"/>
            </a:solidFill>
            <a:round/>
            <a:headEnd/>
            <a:tailEnd/>
          </a:ln>
        </p:spPr>
        <p:txBody>
          <a:bodyPr/>
          <a:lstStyle/>
          <a:p>
            <a:pPr algn="ctr" eaLnBrk="0" hangingPunct="0"/>
            <a:endParaRPr lang="en-US" sz="2000" b="1"/>
          </a:p>
          <a:p>
            <a:pPr algn="ctr" eaLnBrk="0" hangingPunct="0"/>
            <a:r>
              <a:rPr lang="en-US" sz="2000" b="1"/>
              <a:t>                                                                                    Top 3</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295400"/>
            <a:ext cx="7924800" cy="5181600"/>
          </a:xfrm>
          <a:prstGeom prst="rect">
            <a:avLst/>
          </a:prstGeom>
        </p:spPr>
        <p:txBody>
          <a:bodyPr/>
          <a:lstStyle/>
          <a:p>
            <a:pPr marL="342900" indent="-342900" eaLnBrk="0" hangingPunct="0">
              <a:spcBef>
                <a:spcPct val="20000"/>
              </a:spcBef>
              <a:buClr>
                <a:schemeClr val="accent2"/>
              </a:buClr>
              <a:defRPr/>
            </a:pPr>
            <a:r>
              <a:rPr lang="en-US" b="1" kern="0" dirty="0">
                <a:solidFill>
                  <a:srgbClr val="4C423C"/>
                </a:solidFill>
                <a:latin typeface="+mj-lt"/>
                <a:ea typeface="+mn-ea"/>
              </a:rPr>
              <a:t>Respondents shared several local tools for preservation, including:</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Generous property tax abatements</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Construction waivers and Tax Increment Financing</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Online database of landmarks and districts with accompanying zoning and incentives</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Development of smart code</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County Historical Commission review of new development in county</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Web survey project</a:t>
            </a:r>
          </a:p>
          <a:p>
            <a:pPr marL="342900" indent="-342900" eaLnBrk="0" hangingPunct="0">
              <a:spcBef>
                <a:spcPct val="20000"/>
              </a:spcBef>
              <a:buClr>
                <a:schemeClr val="accent2"/>
              </a:buClr>
              <a:buFont typeface="Arial" pitchFamily="34" charset="0"/>
              <a:buChar char="•"/>
              <a:defRPr/>
            </a:pPr>
            <a:r>
              <a:rPr lang="en-US" b="1" kern="0" dirty="0">
                <a:solidFill>
                  <a:srgbClr val="4C423C"/>
                </a:solidFill>
                <a:latin typeface="+mj-lt"/>
                <a:ea typeface="+mn-ea"/>
              </a:rPr>
              <a:t>Partnering with local university, library, boy scouts, etc.</a:t>
            </a:r>
          </a:p>
          <a:p>
            <a:pPr marL="342900" indent="-342900" eaLnBrk="0" hangingPunct="0">
              <a:spcBef>
                <a:spcPct val="20000"/>
              </a:spcBef>
              <a:buClr>
                <a:schemeClr val="accent2"/>
              </a:buClr>
              <a:defRPr/>
            </a:pPr>
            <a:endParaRPr lang="en-US" b="1" kern="0" dirty="0">
              <a:solidFill>
                <a:srgbClr val="4C423C"/>
              </a:solidFill>
              <a:latin typeface="+mj-lt"/>
              <a:ea typeface="+mn-ea"/>
            </a:endParaRPr>
          </a:p>
        </p:txBody>
      </p:sp>
      <p:sp>
        <p:nvSpPr>
          <p:cNvPr id="3" name="Title 1"/>
          <p:cNvSpPr txBox="1">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defRPr/>
            </a:pPr>
            <a:r>
              <a:rPr lang="en-US" b="1" kern="0" dirty="0">
                <a:solidFill>
                  <a:schemeClr val="tx2"/>
                </a:solidFill>
                <a:latin typeface="+mj-lt"/>
                <a:ea typeface="+mj-ea"/>
                <a:cs typeface="+mj-cs"/>
              </a:rPr>
              <a:t>Local Tools and Incentives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295400"/>
            <a:ext cx="7924800" cy="5181600"/>
          </a:xfrm>
          <a:prstGeom prst="rect">
            <a:avLst/>
          </a:prstGeom>
        </p:spPr>
        <p:txBody>
          <a:bodyPr/>
          <a:lstStyle/>
          <a:p>
            <a:pPr marL="342900" indent="-342900" eaLnBrk="0" hangingPunct="0">
              <a:spcBef>
                <a:spcPct val="20000"/>
              </a:spcBef>
              <a:buClr>
                <a:schemeClr val="accent2"/>
              </a:buClr>
              <a:defRPr/>
            </a:pPr>
            <a:r>
              <a:rPr lang="en-US" b="1" kern="0" dirty="0">
                <a:solidFill>
                  <a:srgbClr val="4C423C"/>
                </a:solidFill>
                <a:latin typeface="+mj-lt"/>
                <a:ea typeface="+mn-ea"/>
              </a:rPr>
              <a:t>Respondents shared their ideas on how they could use a statewide plan:</a:t>
            </a:r>
          </a:p>
          <a:p>
            <a:pPr marL="342900" indent="-342900" eaLnBrk="0" hangingPunct="0">
              <a:spcBef>
                <a:spcPct val="20000"/>
              </a:spcBef>
              <a:buClr>
                <a:schemeClr val="accent2"/>
              </a:buClr>
              <a:buFont typeface="Arial" pitchFamily="34" charset="0"/>
              <a:buChar char="•"/>
              <a:defRPr/>
            </a:pPr>
            <a:r>
              <a:rPr lang="en-US" b="1" dirty="0">
                <a:solidFill>
                  <a:srgbClr val="4C423C"/>
                </a:solidFill>
                <a:latin typeface="+mj-lt"/>
                <a:ea typeface="+mn-ea"/>
              </a:rPr>
              <a:t>The plan can be a model or framework for communities that do not have the resources or expertise to develop their own plans</a:t>
            </a:r>
          </a:p>
          <a:p>
            <a:pPr marL="342900" indent="-342900" eaLnBrk="0" hangingPunct="0">
              <a:spcBef>
                <a:spcPct val="20000"/>
              </a:spcBef>
              <a:buClr>
                <a:schemeClr val="accent2"/>
              </a:buClr>
              <a:buFont typeface="Arial" pitchFamily="34" charset="0"/>
              <a:buChar char="•"/>
              <a:defRPr/>
            </a:pPr>
            <a:r>
              <a:rPr lang="en-US" b="1" dirty="0">
                <a:solidFill>
                  <a:srgbClr val="4C423C"/>
                </a:solidFill>
                <a:latin typeface="+mj-lt"/>
                <a:ea typeface="+mn-ea"/>
              </a:rPr>
              <a:t>It should be an educational tool in a variety of ways, including educating the general public, outlining benefits of preservation to strengthen local discussions, and serving as a central clearinghouse of information for preservation</a:t>
            </a:r>
          </a:p>
          <a:p>
            <a:pPr marL="342900" indent="-342900" eaLnBrk="0" hangingPunct="0">
              <a:spcBef>
                <a:spcPct val="20000"/>
              </a:spcBef>
              <a:buClr>
                <a:schemeClr val="accent2"/>
              </a:buClr>
              <a:buFont typeface="Arial" pitchFamily="34" charset="0"/>
              <a:buChar char="•"/>
              <a:defRPr/>
            </a:pPr>
            <a:r>
              <a:rPr lang="en-US" b="1" dirty="0">
                <a:solidFill>
                  <a:srgbClr val="4C423C"/>
                </a:solidFill>
                <a:latin typeface="+mj-lt"/>
                <a:ea typeface="+mn-ea"/>
              </a:rPr>
              <a:t>It should set forth consistent standards and guidelines for preservation </a:t>
            </a:r>
          </a:p>
          <a:p>
            <a:pPr marL="342900" indent="-342900" eaLnBrk="0" hangingPunct="0">
              <a:spcBef>
                <a:spcPct val="20000"/>
              </a:spcBef>
              <a:buClr>
                <a:schemeClr val="accent2"/>
              </a:buClr>
              <a:defRPr/>
            </a:pPr>
            <a:endParaRPr lang="en-US" b="1" kern="0" dirty="0">
              <a:solidFill>
                <a:srgbClr val="4C423C"/>
              </a:solidFill>
              <a:latin typeface="+mj-lt"/>
              <a:ea typeface="+mn-ea"/>
            </a:endParaRPr>
          </a:p>
        </p:txBody>
      </p:sp>
      <p:sp>
        <p:nvSpPr>
          <p:cNvPr id="3" name="Title 1"/>
          <p:cNvSpPr txBox="1">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defRPr/>
            </a:pPr>
            <a:r>
              <a:rPr lang="en-US" b="1" kern="0" dirty="0">
                <a:solidFill>
                  <a:schemeClr val="tx2"/>
                </a:solidFill>
                <a:latin typeface="+mj-lt"/>
                <a:ea typeface="+mj-ea"/>
                <a:cs typeface="+mj-cs"/>
              </a:rPr>
              <a:t>Using the Statewide Plan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533400" y="1219200"/>
            <a:ext cx="8077200" cy="5114925"/>
          </a:xfrm>
          <a:prstGeom prst="rect">
            <a:avLst/>
          </a:prstGeom>
          <a:noFill/>
          <a:ln w="9525">
            <a:noFill/>
            <a:miter lim="800000"/>
            <a:headEnd/>
            <a:tailEnd/>
          </a:ln>
        </p:spPr>
        <p:txBody>
          <a:bodyPr>
            <a:spAutoFit/>
          </a:bodyPr>
          <a:lstStyle/>
          <a:p>
            <a:pPr marL="342900" indent="-342900" eaLnBrk="0" hangingPunct="0">
              <a:spcBef>
                <a:spcPct val="20000"/>
              </a:spcBef>
              <a:buClr>
                <a:schemeClr val="accent2"/>
              </a:buClr>
              <a:buFont typeface="Arial" charset="0"/>
              <a:buChar char="•"/>
            </a:pPr>
            <a:r>
              <a:rPr lang="en-US" b="1">
                <a:solidFill>
                  <a:srgbClr val="4C423C"/>
                </a:solidFill>
              </a:rPr>
              <a:t>It needs to be implementation-focused; goals and actions need to be implementable and measurable, people at the local level need to be prepared to carry out the plan, and the plan needs to be tied to funding, grants and incentives</a:t>
            </a:r>
          </a:p>
          <a:p>
            <a:pPr marL="342900" indent="-342900" eaLnBrk="0" hangingPunct="0">
              <a:spcBef>
                <a:spcPct val="20000"/>
              </a:spcBef>
              <a:buClr>
                <a:schemeClr val="accent2"/>
              </a:buClr>
              <a:buFont typeface="Arial" charset="0"/>
              <a:buChar char="•"/>
            </a:pPr>
            <a:r>
              <a:rPr lang="en-US" b="1">
                <a:solidFill>
                  <a:srgbClr val="4C423C"/>
                </a:solidFill>
              </a:rPr>
              <a:t>It needs to encourage survey and inventory of historic and cultural resources</a:t>
            </a:r>
          </a:p>
          <a:p>
            <a:pPr marL="342900" indent="-342900" eaLnBrk="0" hangingPunct="0">
              <a:spcBef>
                <a:spcPct val="20000"/>
              </a:spcBef>
              <a:buClr>
                <a:schemeClr val="accent2"/>
              </a:buClr>
              <a:buFont typeface="Arial" charset="0"/>
              <a:buChar char="•"/>
            </a:pPr>
            <a:r>
              <a:rPr lang="en-US" b="1">
                <a:solidFill>
                  <a:srgbClr val="4C423C"/>
                </a:solidFill>
              </a:rPr>
              <a:t>It should focus on financial resources available for preservation</a:t>
            </a:r>
          </a:p>
          <a:p>
            <a:pPr marL="342900" indent="-342900" eaLnBrk="0" hangingPunct="0">
              <a:spcBef>
                <a:spcPct val="20000"/>
              </a:spcBef>
              <a:buClr>
                <a:schemeClr val="accent2"/>
              </a:buClr>
              <a:buFont typeface="Arial" charset="0"/>
              <a:buChar char="•"/>
            </a:pPr>
            <a:r>
              <a:rPr lang="en-US" b="1">
                <a:solidFill>
                  <a:srgbClr val="4C423C"/>
                </a:solidFill>
              </a:rPr>
              <a:t>It should create networks and collaborations, sharing ideas, best practices and what is working/not working for different types of communities</a:t>
            </a:r>
          </a:p>
        </p:txBody>
      </p:sp>
      <p:sp>
        <p:nvSpPr>
          <p:cNvPr id="3" name="Title 1"/>
          <p:cNvSpPr txBox="1">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defRPr/>
            </a:pPr>
            <a:r>
              <a:rPr lang="en-US" b="1" kern="0" dirty="0">
                <a:solidFill>
                  <a:schemeClr val="tx2"/>
                </a:solidFill>
                <a:latin typeface="+mj-lt"/>
                <a:ea typeface="+mj-ea"/>
                <a:cs typeface="+mj-cs"/>
              </a:rPr>
              <a:t>Using the Statewide Plan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The Survey	</a:t>
            </a:r>
          </a:p>
        </p:txBody>
      </p:sp>
      <p:sp>
        <p:nvSpPr>
          <p:cNvPr id="3" name="Content Placeholder 2"/>
          <p:cNvSpPr>
            <a:spLocks noGrp="1"/>
          </p:cNvSpPr>
          <p:nvPr>
            <p:ph idx="1"/>
          </p:nvPr>
        </p:nvSpPr>
        <p:spPr/>
        <p:txBody>
          <a:bodyPr/>
          <a:lstStyle/>
          <a:p>
            <a:pPr>
              <a:buFontTx/>
              <a:buChar char="•"/>
              <a:defRPr/>
            </a:pPr>
            <a:r>
              <a:rPr lang="en-US" sz="2400" dirty="0" smtClean="0">
                <a:latin typeface="+mj-lt"/>
              </a:rPr>
              <a:t>Web-based survey</a:t>
            </a:r>
          </a:p>
          <a:p>
            <a:pPr>
              <a:buFontTx/>
              <a:buChar char="•"/>
              <a:defRPr/>
            </a:pPr>
            <a:r>
              <a:rPr lang="en-US" sz="2400" dirty="0" smtClean="0">
                <a:latin typeface="+mj-lt"/>
              </a:rPr>
              <a:t>1,089 people responded</a:t>
            </a:r>
          </a:p>
          <a:p>
            <a:pPr lvl="1">
              <a:buFont typeface="Arial" charset="0"/>
              <a:buChar char="•"/>
              <a:defRPr/>
            </a:pPr>
            <a:r>
              <a:rPr lang="en-US" sz="2000" i="0" dirty="0" smtClean="0">
                <a:latin typeface="+mj-lt"/>
              </a:rPr>
              <a:t>Survey open between Jan. 15, 2009 – Feb 7, 2010</a:t>
            </a:r>
          </a:p>
          <a:p>
            <a:pPr>
              <a:buFont typeface="Arial" charset="0"/>
              <a:buChar char="•"/>
              <a:defRPr/>
            </a:pPr>
            <a:r>
              <a:rPr lang="en-US" sz="2400" dirty="0" smtClean="0">
                <a:latin typeface="+mj-lt"/>
              </a:rPr>
              <a:t>Distribution</a:t>
            </a:r>
          </a:p>
          <a:p>
            <a:pPr lvl="1">
              <a:buFont typeface="Arial" charset="0"/>
              <a:buChar char="•"/>
              <a:defRPr/>
            </a:pPr>
            <a:r>
              <a:rPr lang="en-US" sz="2000" i="0" dirty="0" smtClean="0">
                <a:latin typeface="+mj-lt"/>
              </a:rPr>
              <a:t>Press releases</a:t>
            </a:r>
          </a:p>
          <a:p>
            <a:pPr lvl="1">
              <a:buFont typeface="Arial" charset="0"/>
              <a:buChar char="•"/>
              <a:defRPr/>
            </a:pPr>
            <a:r>
              <a:rPr lang="en-US" sz="2000" i="0" dirty="0" smtClean="0">
                <a:latin typeface="+mj-lt"/>
              </a:rPr>
              <a:t>Email to list </a:t>
            </a:r>
            <a:r>
              <a:rPr lang="en-US" sz="2000" i="0" dirty="0" err="1" smtClean="0">
                <a:latin typeface="+mj-lt"/>
              </a:rPr>
              <a:t>servs</a:t>
            </a:r>
            <a:r>
              <a:rPr lang="en-US" sz="2000" i="0" dirty="0" smtClean="0">
                <a:latin typeface="+mj-lt"/>
              </a:rPr>
              <a:t>, partners, schools, churches</a:t>
            </a:r>
          </a:p>
          <a:p>
            <a:pPr lvl="1">
              <a:buFont typeface="Arial" charset="0"/>
              <a:buChar char="•"/>
              <a:defRPr/>
            </a:pPr>
            <a:r>
              <a:rPr lang="en-US" sz="2000" i="0" dirty="0" smtClean="0">
                <a:latin typeface="+mj-lt"/>
              </a:rPr>
              <a:t>Link on websites</a:t>
            </a:r>
          </a:p>
          <a:p>
            <a:pPr lvl="1">
              <a:buFont typeface="Arial" charset="0"/>
              <a:buChar char="•"/>
              <a:defRPr/>
            </a:pPr>
            <a:r>
              <a:rPr lang="en-US" sz="2000" i="0" dirty="0" smtClean="0">
                <a:latin typeface="+mj-lt"/>
              </a:rPr>
              <a:t>Reminders</a:t>
            </a:r>
          </a:p>
          <a:p>
            <a:pPr>
              <a:buFontTx/>
              <a:buChar char="•"/>
              <a:defRPr/>
            </a:pPr>
            <a:endParaRPr lang="en-US" sz="2400" dirty="0" smtClean="0"/>
          </a:p>
          <a:p>
            <a:pPr lvl="1">
              <a:buFont typeface="Arial" charset="0"/>
              <a:buChar char="•"/>
              <a:defRPr/>
            </a:pPr>
            <a:endParaRPr lang="en-US" dirty="0" smtClean="0"/>
          </a:p>
          <a:p>
            <a:pPr lvl="1">
              <a:buFont typeface="Arial" charset="0"/>
              <a:buChar char="•"/>
              <a:defRPr/>
            </a:pPr>
            <a:endParaRPr lang="en-US" dirty="0" smtClean="0"/>
          </a:p>
        </p:txBody>
      </p:sp>
      <p:pic>
        <p:nvPicPr>
          <p:cNvPr id="4100" name="Picture 2"/>
          <p:cNvPicPr>
            <a:picLocks noChangeAspect="1" noChangeArrowheads="1"/>
          </p:cNvPicPr>
          <p:nvPr/>
        </p:nvPicPr>
        <p:blipFill>
          <a:blip r:embed="rId3" cstate="print"/>
          <a:srcRect/>
          <a:stretch>
            <a:fillRect/>
          </a:stretch>
        </p:blipFill>
        <p:spPr bwMode="auto">
          <a:xfrm>
            <a:off x="5105400" y="4114800"/>
            <a:ext cx="2286000" cy="14636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533400" y="1219200"/>
            <a:ext cx="8077200" cy="1643063"/>
          </a:xfrm>
          <a:prstGeom prst="rect">
            <a:avLst/>
          </a:prstGeom>
          <a:noFill/>
          <a:ln w="9525">
            <a:noFill/>
            <a:miter lim="800000"/>
            <a:headEnd/>
            <a:tailEnd/>
          </a:ln>
        </p:spPr>
        <p:txBody>
          <a:bodyPr>
            <a:spAutoFit/>
          </a:bodyPr>
          <a:lstStyle/>
          <a:p>
            <a:pPr marL="342900" indent="-342900" eaLnBrk="0" hangingPunct="0">
              <a:spcBef>
                <a:spcPct val="20000"/>
              </a:spcBef>
              <a:buClr>
                <a:schemeClr val="accent2"/>
              </a:buClr>
              <a:buFont typeface="Arial" charset="0"/>
              <a:buChar char="•"/>
            </a:pPr>
            <a:r>
              <a:rPr lang="en-US" b="1">
                <a:solidFill>
                  <a:srgbClr val="4C423C"/>
                </a:solidFill>
              </a:rPr>
              <a:t>To view the full survey results, including all the open-ended comments, please visit this </a:t>
            </a:r>
            <a:r>
              <a:rPr lang="en-US" b="1">
                <a:solidFill>
                  <a:srgbClr val="4C423C"/>
                </a:solidFill>
                <a:hlinkClick r:id="rId2"/>
              </a:rPr>
              <a:t>website</a:t>
            </a:r>
            <a:endParaRPr lang="en-US" b="1">
              <a:solidFill>
                <a:srgbClr val="4C423C"/>
              </a:solidFill>
            </a:endParaRPr>
          </a:p>
          <a:p>
            <a:pPr marL="342900" indent="-342900" eaLnBrk="0" hangingPunct="0">
              <a:spcBef>
                <a:spcPct val="20000"/>
              </a:spcBef>
              <a:buClr>
                <a:schemeClr val="accent2"/>
              </a:buClr>
              <a:buFont typeface="Arial" charset="0"/>
              <a:buChar char="•"/>
            </a:pPr>
            <a:r>
              <a:rPr lang="en-US" b="1">
                <a:solidFill>
                  <a:srgbClr val="4C423C"/>
                </a:solidFill>
              </a:rPr>
              <a:t>Questions or comments? Contact Tracey Silverman at 512/936-9615 or tracey.silverman@thc.state.tx.us</a:t>
            </a:r>
          </a:p>
        </p:txBody>
      </p:sp>
      <p:sp>
        <p:nvSpPr>
          <p:cNvPr id="3" name="Title 1"/>
          <p:cNvSpPr txBox="1">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defRPr/>
            </a:pPr>
            <a:r>
              <a:rPr lang="en-US" b="1" kern="0" dirty="0">
                <a:solidFill>
                  <a:schemeClr val="tx2"/>
                </a:solidFill>
                <a:latin typeface="+mj-lt"/>
                <a:ea typeface="+mj-ea"/>
                <a:cs typeface="+mj-cs"/>
              </a:rPr>
              <a:t>Looking for more?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3143250" y="133350"/>
            <a:ext cx="184150" cy="457200"/>
          </a:xfrm>
          <a:prstGeom prst="rect">
            <a:avLst/>
          </a:prstGeom>
          <a:noFill/>
          <a:ln w="9525">
            <a:noFill/>
            <a:miter lim="800000"/>
            <a:headEnd/>
            <a:tailEnd/>
          </a:ln>
        </p:spPr>
        <p:txBody>
          <a:bodyPr wrap="none">
            <a:spAutoFit/>
          </a:bodyPr>
          <a:lstStyle/>
          <a:p>
            <a:pPr>
              <a:defRPr/>
            </a:pPr>
            <a:endParaRPr lang="en-US">
              <a:latin typeface="+mj-lt"/>
            </a:endParaRPr>
          </a:p>
        </p:txBody>
      </p:sp>
      <p:sp>
        <p:nvSpPr>
          <p:cNvPr id="5123" name="Title 1"/>
          <p:cNvSpPr>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defRPr/>
            </a:pPr>
            <a:r>
              <a:rPr lang="en-US" b="1">
                <a:solidFill>
                  <a:schemeClr val="tx2"/>
                </a:solidFill>
                <a:latin typeface="+mj-lt"/>
              </a:rPr>
              <a:t>Demographics &amp; Geography</a:t>
            </a:r>
          </a:p>
        </p:txBody>
      </p:sp>
      <p:sp>
        <p:nvSpPr>
          <p:cNvPr id="5124" name="Rectangle 10"/>
          <p:cNvSpPr>
            <a:spLocks noGrp="1" noChangeArrowheads="1"/>
          </p:cNvSpPr>
          <p:nvPr>
            <p:ph type="body" sz="half" idx="1"/>
          </p:nvPr>
        </p:nvSpPr>
        <p:spPr>
          <a:xfrm>
            <a:off x="381000" y="838200"/>
            <a:ext cx="7924800" cy="838200"/>
          </a:xfrm>
        </p:spPr>
        <p:txBody>
          <a:bodyPr/>
          <a:lstStyle/>
          <a:p>
            <a:pPr marL="0" indent="0">
              <a:buFontTx/>
              <a:buChar char="•"/>
              <a:defRPr/>
            </a:pPr>
            <a:r>
              <a:rPr lang="en-US" sz="2400" dirty="0" smtClean="0">
                <a:latin typeface="+mj-lt"/>
              </a:rPr>
              <a:t>64% of Texas counties are represented</a:t>
            </a:r>
            <a:endParaRPr lang="en-US" sz="3200" dirty="0" smtClean="0">
              <a:latin typeface="+mj-lt"/>
            </a:endParaRPr>
          </a:p>
        </p:txBody>
      </p:sp>
      <p:pic>
        <p:nvPicPr>
          <p:cNvPr id="5126" name="Content Placeholder 9" descr="community type percent.png"/>
          <p:cNvPicPr>
            <a:picLocks noGrp="1" noChangeAspect="1"/>
          </p:cNvPicPr>
          <p:nvPr>
            <p:ph sz="half" idx="2"/>
          </p:nvPr>
        </p:nvPicPr>
        <p:blipFill>
          <a:blip r:embed="rId2" cstate="print"/>
          <a:srcRect/>
          <a:stretch>
            <a:fillRect/>
          </a:stretch>
        </p:blipFill>
        <p:spPr>
          <a:xfrm>
            <a:off x="1219200" y="1524000"/>
            <a:ext cx="7010400" cy="5105400"/>
          </a:xfrm>
        </p:spPr>
      </p:pic>
      <p:sp>
        <p:nvSpPr>
          <p:cNvPr id="7" name="Rectangle 10"/>
          <p:cNvSpPr txBox="1">
            <a:spLocks noChangeArrowheads="1"/>
          </p:cNvSpPr>
          <p:nvPr/>
        </p:nvSpPr>
        <p:spPr bwMode="auto">
          <a:xfrm>
            <a:off x="6400800" y="1981200"/>
            <a:ext cx="2362200" cy="685800"/>
          </a:xfrm>
          <a:prstGeom prst="rect">
            <a:avLst/>
          </a:prstGeom>
          <a:noFill/>
          <a:ln w="9525">
            <a:noFill/>
            <a:miter lim="800000"/>
            <a:headEnd/>
            <a:tailEnd/>
          </a:ln>
        </p:spPr>
        <p:txBody>
          <a:bodyPr anchor="ctr"/>
          <a:lstStyle/>
          <a:p>
            <a:pPr eaLnBrk="0" hangingPunct="0">
              <a:spcBef>
                <a:spcPct val="20000"/>
              </a:spcBef>
              <a:buClr>
                <a:schemeClr val="accent2"/>
              </a:buClr>
              <a:buFontTx/>
              <a:buChar char="•"/>
              <a:defRPr/>
            </a:pPr>
            <a:r>
              <a:rPr lang="en-US" b="1" kern="0" dirty="0">
                <a:solidFill>
                  <a:srgbClr val="4C423C"/>
                </a:solidFill>
                <a:latin typeface="+mj-lt"/>
                <a:ea typeface="+mn-ea"/>
              </a:rPr>
              <a:t>59% urban</a:t>
            </a:r>
            <a:endParaRPr lang="en-US" sz="3200" b="1" kern="0" dirty="0">
              <a:solidFill>
                <a:srgbClr val="4C423C"/>
              </a:solidFill>
              <a:latin typeface="+mj-lt"/>
              <a:ea typeface="+mn-ea"/>
            </a:endParaRPr>
          </a:p>
        </p:txBody>
      </p:sp>
      <p:sp>
        <p:nvSpPr>
          <p:cNvPr id="8" name="Rectangle 10"/>
          <p:cNvSpPr txBox="1">
            <a:spLocks noChangeArrowheads="1"/>
          </p:cNvSpPr>
          <p:nvPr/>
        </p:nvSpPr>
        <p:spPr bwMode="auto">
          <a:xfrm>
            <a:off x="6400800" y="2286000"/>
            <a:ext cx="2362200" cy="762000"/>
          </a:xfrm>
          <a:prstGeom prst="rect">
            <a:avLst/>
          </a:prstGeom>
          <a:noFill/>
          <a:ln w="9525">
            <a:noFill/>
            <a:miter lim="800000"/>
            <a:headEnd/>
            <a:tailEnd/>
          </a:ln>
        </p:spPr>
        <p:txBody>
          <a:bodyPr anchor="ctr"/>
          <a:lstStyle/>
          <a:p>
            <a:pPr eaLnBrk="0" hangingPunct="0">
              <a:spcBef>
                <a:spcPct val="20000"/>
              </a:spcBef>
              <a:buClr>
                <a:schemeClr val="accent2"/>
              </a:buClr>
              <a:buFontTx/>
              <a:buChar char="•"/>
              <a:defRPr/>
            </a:pPr>
            <a:r>
              <a:rPr lang="en-US" b="1" kern="0" dirty="0">
                <a:solidFill>
                  <a:srgbClr val="4C423C"/>
                </a:solidFill>
                <a:latin typeface="+mj-lt"/>
                <a:ea typeface="+mn-ea"/>
              </a:rPr>
              <a:t>41% rural</a:t>
            </a:r>
            <a:endParaRPr lang="en-US" sz="3200" b="1" kern="0" dirty="0">
              <a:solidFill>
                <a:srgbClr val="4C423C"/>
              </a:solidFill>
              <a:latin typeface="+mj-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wipe(down)">
                                      <p:cBhvr>
                                        <p:cTn id="11" dur="500"/>
                                        <p:tgtEl>
                                          <p:spTgt spid="51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1+#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1+#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143250" y="133350"/>
            <a:ext cx="184150" cy="457200"/>
          </a:xfrm>
          <a:prstGeom prst="rect">
            <a:avLst/>
          </a:prstGeom>
          <a:noFill/>
          <a:ln w="9525">
            <a:noFill/>
            <a:miter lim="800000"/>
            <a:headEnd/>
            <a:tailEnd/>
          </a:ln>
        </p:spPr>
        <p:txBody>
          <a:bodyPr wrap="none">
            <a:spAutoFit/>
          </a:bodyPr>
          <a:lstStyle/>
          <a:p>
            <a:pPr>
              <a:defRPr/>
            </a:pPr>
            <a:endParaRPr lang="en-US">
              <a:latin typeface="+mj-lt"/>
            </a:endParaRPr>
          </a:p>
        </p:txBody>
      </p:sp>
      <p:sp>
        <p:nvSpPr>
          <p:cNvPr id="6147" name="Title 1"/>
          <p:cNvSpPr>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defRPr/>
            </a:pPr>
            <a:r>
              <a:rPr lang="en-US" b="1">
                <a:solidFill>
                  <a:schemeClr val="tx2"/>
                </a:solidFill>
                <a:latin typeface="+mj-lt"/>
              </a:rPr>
              <a:t>Demographics &amp; Geography</a:t>
            </a:r>
          </a:p>
        </p:txBody>
      </p:sp>
      <p:pic>
        <p:nvPicPr>
          <p:cNvPr id="6148" name="Picture 6" descr="age percent.png"/>
          <p:cNvPicPr>
            <a:picLocks noChangeAspect="1"/>
          </p:cNvPicPr>
          <p:nvPr/>
        </p:nvPicPr>
        <p:blipFill>
          <a:blip r:embed="rId2" cstate="print"/>
          <a:srcRect/>
          <a:stretch>
            <a:fillRect/>
          </a:stretch>
        </p:blipFill>
        <p:spPr bwMode="auto">
          <a:xfrm>
            <a:off x="838200" y="1028700"/>
            <a:ext cx="7467600" cy="5600700"/>
          </a:xfrm>
          <a:prstGeom prst="rect">
            <a:avLst/>
          </a:prstGeom>
          <a:noFill/>
          <a:ln w="9525">
            <a:noFill/>
            <a:miter lim="800000"/>
            <a:headEnd/>
            <a:tailEnd/>
          </a:ln>
        </p:spPr>
      </p:pic>
      <p:sp>
        <p:nvSpPr>
          <p:cNvPr id="6" name="TextBox 5"/>
          <p:cNvSpPr txBox="1"/>
          <p:nvPr/>
        </p:nvSpPr>
        <p:spPr>
          <a:xfrm>
            <a:off x="5334000" y="1447800"/>
            <a:ext cx="2971800" cy="461963"/>
          </a:xfrm>
          <a:prstGeom prst="rect">
            <a:avLst/>
          </a:prstGeom>
          <a:noFill/>
        </p:spPr>
        <p:txBody>
          <a:bodyPr>
            <a:spAutoFit/>
          </a:bodyPr>
          <a:lstStyle/>
          <a:p>
            <a:pPr eaLnBrk="0" hangingPunct="0">
              <a:spcBef>
                <a:spcPct val="20000"/>
              </a:spcBef>
              <a:buClr>
                <a:schemeClr val="accent2"/>
              </a:buClr>
              <a:buFontTx/>
              <a:buChar char="•"/>
              <a:defRPr/>
            </a:pPr>
            <a:r>
              <a:rPr lang="en-US" b="1" kern="0" dirty="0">
                <a:solidFill>
                  <a:srgbClr val="4C423C"/>
                </a:solidFill>
                <a:latin typeface="+mj-lt"/>
                <a:ea typeface="+mn-ea"/>
              </a:rPr>
              <a:t>77% over 45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143250" y="133350"/>
            <a:ext cx="184150" cy="457200"/>
          </a:xfrm>
          <a:prstGeom prst="rect">
            <a:avLst/>
          </a:prstGeom>
          <a:noFill/>
          <a:ln w="9525">
            <a:noFill/>
            <a:miter lim="800000"/>
            <a:headEnd/>
            <a:tailEnd/>
          </a:ln>
        </p:spPr>
        <p:txBody>
          <a:bodyPr wrap="none">
            <a:spAutoFit/>
          </a:bodyPr>
          <a:lstStyle/>
          <a:p>
            <a:endParaRPr lang="en-US"/>
          </a:p>
        </p:txBody>
      </p:sp>
      <p:sp>
        <p:nvSpPr>
          <p:cNvPr id="7171" name="Title 1"/>
          <p:cNvSpPr>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r>
              <a:rPr lang="en-US" b="1">
                <a:solidFill>
                  <a:schemeClr val="tx2"/>
                </a:solidFill>
              </a:rPr>
              <a:t>Demographics &amp; Geography</a:t>
            </a:r>
          </a:p>
        </p:txBody>
      </p:sp>
      <p:sp>
        <p:nvSpPr>
          <p:cNvPr id="7172" name="Rectangle 4"/>
          <p:cNvSpPr>
            <a:spLocks noChangeArrowheads="1"/>
          </p:cNvSpPr>
          <p:nvPr/>
        </p:nvSpPr>
        <p:spPr bwMode="auto">
          <a:xfrm>
            <a:off x="762000" y="1295400"/>
            <a:ext cx="7924800" cy="457200"/>
          </a:xfrm>
          <a:prstGeom prst="rect">
            <a:avLst/>
          </a:prstGeom>
          <a:noFill/>
          <a:ln w="9525">
            <a:noFill/>
            <a:miter lim="800000"/>
            <a:headEnd/>
            <a:tailEnd/>
          </a:ln>
        </p:spPr>
        <p:txBody>
          <a:bodyPr anchor="ctr"/>
          <a:lstStyle/>
          <a:p>
            <a:pPr eaLnBrk="0" hangingPunct="0">
              <a:spcBef>
                <a:spcPct val="20000"/>
              </a:spcBef>
              <a:buClr>
                <a:schemeClr val="accent2"/>
              </a:buClr>
            </a:pPr>
            <a:endParaRPr lang="en-US" sz="3200" b="1">
              <a:solidFill>
                <a:srgbClr val="4C423C"/>
              </a:solidFill>
              <a:latin typeface="Garamond" pitchFamily="48" charset="0"/>
            </a:endParaRPr>
          </a:p>
        </p:txBody>
      </p:sp>
      <p:pic>
        <p:nvPicPr>
          <p:cNvPr id="7173" name="Picture 4" descr="gender.png"/>
          <p:cNvPicPr>
            <a:picLocks noChangeAspect="1"/>
          </p:cNvPicPr>
          <p:nvPr/>
        </p:nvPicPr>
        <p:blipFill>
          <a:blip r:embed="rId2" cstate="print"/>
          <a:srcRect r="15266"/>
          <a:stretch>
            <a:fillRect/>
          </a:stretch>
        </p:blipFill>
        <p:spPr bwMode="auto">
          <a:xfrm>
            <a:off x="1295400" y="1066800"/>
            <a:ext cx="6096000" cy="5395913"/>
          </a:xfrm>
          <a:prstGeom prst="rect">
            <a:avLst/>
          </a:prstGeom>
          <a:noFill/>
          <a:ln w="9525">
            <a:noFill/>
            <a:miter lim="800000"/>
            <a:headEnd/>
            <a:tailEnd/>
          </a:ln>
        </p:spPr>
      </p:pic>
      <p:sp>
        <p:nvSpPr>
          <p:cNvPr id="6" name="TextBox 5"/>
          <p:cNvSpPr txBox="1"/>
          <p:nvPr/>
        </p:nvSpPr>
        <p:spPr>
          <a:xfrm>
            <a:off x="5029200" y="2819400"/>
            <a:ext cx="2971800" cy="338138"/>
          </a:xfrm>
          <a:prstGeom prst="rect">
            <a:avLst/>
          </a:prstGeom>
          <a:noFill/>
        </p:spPr>
        <p:txBody>
          <a:bodyPr>
            <a:spAutoFit/>
          </a:bodyPr>
          <a:lstStyle/>
          <a:p>
            <a:pPr eaLnBrk="0" hangingPunct="0">
              <a:spcBef>
                <a:spcPct val="20000"/>
              </a:spcBef>
              <a:buClr>
                <a:schemeClr val="accent2"/>
              </a:buClr>
              <a:defRPr/>
            </a:pPr>
            <a:r>
              <a:rPr lang="en-US" sz="1600" b="1" kern="0" dirty="0">
                <a:solidFill>
                  <a:srgbClr val="4C423C"/>
                </a:solidFill>
                <a:latin typeface="+mj-lt"/>
                <a:ea typeface="+mn-ea"/>
              </a:rPr>
              <a:t>Male</a:t>
            </a:r>
          </a:p>
        </p:txBody>
      </p:sp>
      <p:sp>
        <p:nvSpPr>
          <p:cNvPr id="7" name="TextBox 6"/>
          <p:cNvSpPr txBox="1"/>
          <p:nvPr/>
        </p:nvSpPr>
        <p:spPr>
          <a:xfrm>
            <a:off x="3124200" y="4171950"/>
            <a:ext cx="2971800" cy="338138"/>
          </a:xfrm>
          <a:prstGeom prst="rect">
            <a:avLst/>
          </a:prstGeom>
          <a:noFill/>
        </p:spPr>
        <p:txBody>
          <a:bodyPr>
            <a:spAutoFit/>
          </a:bodyPr>
          <a:lstStyle/>
          <a:p>
            <a:pPr eaLnBrk="0" hangingPunct="0">
              <a:spcBef>
                <a:spcPct val="20000"/>
              </a:spcBef>
              <a:buClr>
                <a:schemeClr val="accent2"/>
              </a:buClr>
              <a:defRPr/>
            </a:pPr>
            <a:r>
              <a:rPr lang="en-US" sz="1600" b="1" kern="0" dirty="0">
                <a:solidFill>
                  <a:srgbClr val="4C423C"/>
                </a:solidFill>
                <a:latin typeface="+mj-lt"/>
                <a:ea typeface="+mn-ea"/>
              </a:rPr>
              <a:t>Female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143250" y="133350"/>
            <a:ext cx="184150" cy="457200"/>
          </a:xfrm>
          <a:prstGeom prst="rect">
            <a:avLst/>
          </a:prstGeom>
          <a:noFill/>
          <a:ln w="9525">
            <a:noFill/>
            <a:miter lim="800000"/>
            <a:headEnd/>
            <a:tailEnd/>
          </a:ln>
        </p:spPr>
        <p:txBody>
          <a:bodyPr wrap="none">
            <a:spAutoFit/>
          </a:bodyPr>
          <a:lstStyle/>
          <a:p>
            <a:endParaRPr lang="en-US"/>
          </a:p>
        </p:txBody>
      </p:sp>
      <p:sp>
        <p:nvSpPr>
          <p:cNvPr id="8195" name="Title 1"/>
          <p:cNvSpPr>
            <a:spLocks/>
          </p:cNvSpPr>
          <p:nvPr/>
        </p:nvSpPr>
        <p:spPr bwMode="auto">
          <a:xfrm>
            <a:off x="1143000" y="266700"/>
            <a:ext cx="7543800" cy="457200"/>
          </a:xfrm>
          <a:prstGeom prst="rect">
            <a:avLst/>
          </a:prstGeom>
          <a:noFill/>
          <a:ln w="9525">
            <a:noFill/>
            <a:miter lim="800000"/>
            <a:headEnd/>
            <a:tailEnd/>
          </a:ln>
        </p:spPr>
        <p:txBody>
          <a:bodyPr anchor="ctr">
            <a:spAutoFit/>
          </a:bodyPr>
          <a:lstStyle/>
          <a:p>
            <a:pPr eaLnBrk="0" hangingPunct="0"/>
            <a:r>
              <a:rPr lang="en-US" b="1">
                <a:solidFill>
                  <a:schemeClr val="tx2"/>
                </a:solidFill>
              </a:rPr>
              <a:t>Demographics &amp; Geography</a:t>
            </a:r>
          </a:p>
        </p:txBody>
      </p:sp>
      <p:pic>
        <p:nvPicPr>
          <p:cNvPr id="8196" name="Picture 4" descr="race.png"/>
          <p:cNvPicPr>
            <a:picLocks noChangeAspect="1"/>
          </p:cNvPicPr>
          <p:nvPr/>
        </p:nvPicPr>
        <p:blipFill>
          <a:blip r:embed="rId2" cstate="print"/>
          <a:srcRect/>
          <a:stretch>
            <a:fillRect/>
          </a:stretch>
        </p:blipFill>
        <p:spPr bwMode="auto">
          <a:xfrm>
            <a:off x="1371600" y="1028700"/>
            <a:ext cx="7010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143250" y="133350"/>
            <a:ext cx="184150" cy="457200"/>
          </a:xfrm>
          <a:prstGeom prst="rect">
            <a:avLst/>
          </a:prstGeom>
          <a:noFill/>
          <a:ln w="9525">
            <a:noFill/>
            <a:miter lim="800000"/>
            <a:headEnd/>
            <a:tailEnd/>
          </a:ln>
        </p:spPr>
        <p:txBody>
          <a:bodyPr wrap="none">
            <a:spAutoFit/>
          </a:bodyPr>
          <a:lstStyle/>
          <a:p>
            <a:endParaRPr lang="en-US"/>
          </a:p>
        </p:txBody>
      </p:sp>
      <p:sp>
        <p:nvSpPr>
          <p:cNvPr id="9219" name="Title 1"/>
          <p:cNvSpPr>
            <a:spLocks/>
          </p:cNvSpPr>
          <p:nvPr/>
        </p:nvSpPr>
        <p:spPr bwMode="auto">
          <a:xfrm>
            <a:off x="1143000" y="265113"/>
            <a:ext cx="7543800" cy="460375"/>
          </a:xfrm>
          <a:prstGeom prst="rect">
            <a:avLst/>
          </a:prstGeom>
          <a:noFill/>
          <a:ln w="9525">
            <a:noFill/>
            <a:miter lim="800000"/>
            <a:headEnd/>
            <a:tailEnd/>
          </a:ln>
        </p:spPr>
        <p:txBody>
          <a:bodyPr anchor="ctr">
            <a:spAutoFit/>
          </a:bodyPr>
          <a:lstStyle/>
          <a:p>
            <a:pPr eaLnBrk="0" hangingPunct="0"/>
            <a:r>
              <a:rPr lang="en-US" b="1">
                <a:solidFill>
                  <a:schemeClr val="tx2"/>
                </a:solidFill>
              </a:rPr>
              <a:t>Preservation Interests </a:t>
            </a:r>
          </a:p>
        </p:txBody>
      </p:sp>
      <p:pic>
        <p:nvPicPr>
          <p:cNvPr id="9220" name="Picture 5" descr="#5.png"/>
          <p:cNvPicPr>
            <a:picLocks noChangeAspect="1"/>
          </p:cNvPicPr>
          <p:nvPr/>
        </p:nvPicPr>
        <p:blipFill>
          <a:blip r:embed="rId2" cstate="print"/>
          <a:srcRect r="23000"/>
          <a:stretch>
            <a:fillRect/>
          </a:stretch>
        </p:blipFill>
        <p:spPr bwMode="auto">
          <a:xfrm>
            <a:off x="1295400" y="990600"/>
            <a:ext cx="5867400" cy="5715000"/>
          </a:xfrm>
          <a:prstGeom prst="rect">
            <a:avLst/>
          </a:prstGeom>
          <a:noFill/>
          <a:ln w="9525">
            <a:noFill/>
            <a:miter lim="800000"/>
            <a:headEnd/>
            <a:tailEnd/>
          </a:ln>
        </p:spPr>
      </p:pic>
      <p:sp>
        <p:nvSpPr>
          <p:cNvPr id="5" name="TextBox 4"/>
          <p:cNvSpPr txBox="1"/>
          <p:nvPr/>
        </p:nvSpPr>
        <p:spPr>
          <a:xfrm>
            <a:off x="2895600" y="2384425"/>
            <a:ext cx="3733800" cy="338138"/>
          </a:xfrm>
          <a:prstGeom prst="rect">
            <a:avLst/>
          </a:prstGeom>
          <a:noFill/>
        </p:spPr>
        <p:txBody>
          <a:bodyPr>
            <a:spAutoFit/>
          </a:bodyPr>
          <a:lstStyle/>
          <a:p>
            <a:pPr eaLnBrk="0" hangingPunct="0">
              <a:spcBef>
                <a:spcPct val="20000"/>
              </a:spcBef>
              <a:buClr>
                <a:schemeClr val="accent2"/>
              </a:buClr>
              <a:defRPr/>
            </a:pPr>
            <a:r>
              <a:rPr lang="en-US" sz="1600" b="1" kern="0" dirty="0">
                <a:solidFill>
                  <a:srgbClr val="4C423C"/>
                </a:solidFill>
                <a:latin typeface="+mj-lt"/>
                <a:ea typeface="+mn-ea"/>
              </a:rPr>
              <a:t>As an interested/volunteer</a:t>
            </a:r>
          </a:p>
        </p:txBody>
      </p:sp>
      <p:sp>
        <p:nvSpPr>
          <p:cNvPr id="6" name="TextBox 5"/>
          <p:cNvSpPr txBox="1"/>
          <p:nvPr/>
        </p:nvSpPr>
        <p:spPr>
          <a:xfrm>
            <a:off x="2209800" y="4724400"/>
            <a:ext cx="3733800" cy="338138"/>
          </a:xfrm>
          <a:prstGeom prst="rect">
            <a:avLst/>
          </a:prstGeom>
          <a:noFill/>
        </p:spPr>
        <p:txBody>
          <a:bodyPr>
            <a:spAutoFit/>
          </a:bodyPr>
          <a:lstStyle/>
          <a:p>
            <a:pPr eaLnBrk="0" hangingPunct="0">
              <a:spcBef>
                <a:spcPct val="20000"/>
              </a:spcBef>
              <a:buClr>
                <a:schemeClr val="accent2"/>
              </a:buClr>
              <a:defRPr/>
            </a:pPr>
            <a:r>
              <a:rPr lang="en-US" sz="1600" b="1" kern="0" dirty="0">
                <a:solidFill>
                  <a:srgbClr val="4C423C"/>
                </a:solidFill>
                <a:latin typeface="+mj-lt"/>
                <a:ea typeface="+mn-ea"/>
              </a:rPr>
              <a:t>Through my profession or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143250" y="133350"/>
            <a:ext cx="184150" cy="457200"/>
          </a:xfrm>
          <a:prstGeom prst="rect">
            <a:avLst/>
          </a:prstGeom>
          <a:noFill/>
          <a:ln w="9525">
            <a:noFill/>
            <a:miter lim="800000"/>
            <a:headEnd/>
            <a:tailEnd/>
          </a:ln>
        </p:spPr>
        <p:txBody>
          <a:bodyPr wrap="none">
            <a:spAutoFit/>
          </a:bodyPr>
          <a:lstStyle/>
          <a:p>
            <a:endParaRPr lang="en-US"/>
          </a:p>
        </p:txBody>
      </p:sp>
      <p:sp>
        <p:nvSpPr>
          <p:cNvPr id="10243" name="Title 1"/>
          <p:cNvSpPr>
            <a:spLocks/>
          </p:cNvSpPr>
          <p:nvPr/>
        </p:nvSpPr>
        <p:spPr bwMode="auto">
          <a:xfrm>
            <a:off x="1143000" y="265113"/>
            <a:ext cx="7543800" cy="460375"/>
          </a:xfrm>
          <a:prstGeom prst="rect">
            <a:avLst/>
          </a:prstGeom>
          <a:noFill/>
          <a:ln w="9525">
            <a:noFill/>
            <a:miter lim="800000"/>
            <a:headEnd/>
            <a:tailEnd/>
          </a:ln>
        </p:spPr>
        <p:txBody>
          <a:bodyPr anchor="ctr">
            <a:spAutoFit/>
          </a:bodyPr>
          <a:lstStyle/>
          <a:p>
            <a:pPr eaLnBrk="0" hangingPunct="0"/>
            <a:r>
              <a:rPr lang="en-US" b="1">
                <a:solidFill>
                  <a:schemeClr val="tx2"/>
                </a:solidFill>
              </a:rPr>
              <a:t>Preservation Interests </a:t>
            </a:r>
          </a:p>
        </p:txBody>
      </p:sp>
      <p:pic>
        <p:nvPicPr>
          <p:cNvPr id="10244" name="Picture 7" descr="#6.png"/>
          <p:cNvPicPr>
            <a:picLocks noChangeAspect="1"/>
          </p:cNvPicPr>
          <p:nvPr/>
        </p:nvPicPr>
        <p:blipFill>
          <a:blip r:embed="rId2" cstate="print"/>
          <a:srcRect t="16013"/>
          <a:stretch>
            <a:fillRect/>
          </a:stretch>
        </p:blipFill>
        <p:spPr bwMode="auto">
          <a:xfrm>
            <a:off x="157163" y="1524000"/>
            <a:ext cx="8377237" cy="5276850"/>
          </a:xfrm>
          <a:prstGeom prst="rect">
            <a:avLst/>
          </a:prstGeom>
          <a:noFill/>
          <a:ln w="9525">
            <a:noFill/>
            <a:miter lim="800000"/>
            <a:headEnd/>
            <a:tailEnd/>
          </a:ln>
        </p:spPr>
      </p:pic>
      <p:sp>
        <p:nvSpPr>
          <p:cNvPr id="5" name="TextBox 4"/>
          <p:cNvSpPr txBox="1"/>
          <p:nvPr/>
        </p:nvSpPr>
        <p:spPr>
          <a:xfrm>
            <a:off x="2133600" y="1143000"/>
            <a:ext cx="4572000" cy="307975"/>
          </a:xfrm>
          <a:prstGeom prst="rect">
            <a:avLst/>
          </a:prstGeom>
          <a:noFill/>
        </p:spPr>
        <p:txBody>
          <a:bodyPr>
            <a:spAutoFit/>
          </a:bodyPr>
          <a:lstStyle/>
          <a:p>
            <a:pPr eaLnBrk="0" hangingPunct="0">
              <a:spcBef>
                <a:spcPct val="20000"/>
              </a:spcBef>
              <a:buClr>
                <a:schemeClr val="accent2"/>
              </a:buClr>
              <a:defRPr/>
            </a:pPr>
            <a:r>
              <a:rPr lang="en-US" sz="1400" b="1" kern="0" dirty="0">
                <a:solidFill>
                  <a:srgbClr val="4C423C"/>
                </a:solidFill>
                <a:latin typeface="+mj-lt"/>
                <a:ea typeface="+mn-ea"/>
              </a:rPr>
              <a:t>Which of the following best describes you?</a:t>
            </a:r>
          </a:p>
        </p:txBody>
      </p:sp>
      <p:sp>
        <p:nvSpPr>
          <p:cNvPr id="10246" name="Rounded Rectangle 9"/>
          <p:cNvSpPr>
            <a:spLocks noChangeArrowheads="1"/>
          </p:cNvSpPr>
          <p:nvPr/>
        </p:nvSpPr>
        <p:spPr bwMode="auto">
          <a:xfrm>
            <a:off x="609600" y="1828800"/>
            <a:ext cx="6553200" cy="1066800"/>
          </a:xfrm>
          <a:prstGeom prst="roundRect">
            <a:avLst>
              <a:gd name="adj" fmla="val 16667"/>
            </a:avLst>
          </a:prstGeom>
          <a:noFill/>
          <a:ln w="38100" algn="ctr">
            <a:solidFill>
              <a:srgbClr val="FF0000"/>
            </a:solidFill>
            <a:round/>
            <a:headEnd/>
            <a:tailEnd/>
          </a:ln>
        </p:spPr>
        <p:txBody>
          <a:bodyPr/>
          <a:lstStyle/>
          <a:p>
            <a:pPr algn="ctr" eaLnBrk="0" hangingPunct="0"/>
            <a:endParaRPr lang="en-US" sz="2000" b="1"/>
          </a:p>
          <a:p>
            <a:pPr algn="ctr" eaLnBrk="0" hangingPunct="0"/>
            <a:r>
              <a:rPr lang="en-US" sz="2000" b="1"/>
              <a:t>                                                  Top 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26211E"/>
      </a:dk1>
      <a:lt1>
        <a:srgbClr val="FFFFFF"/>
      </a:lt1>
      <a:dk2>
        <a:srgbClr val="FFFFFF"/>
      </a:dk2>
      <a:lt2>
        <a:srgbClr val="332C28"/>
      </a:lt2>
      <a:accent1>
        <a:srgbClr val="685C53"/>
      </a:accent1>
      <a:accent2>
        <a:srgbClr val="CC0033"/>
      </a:accent2>
      <a:accent3>
        <a:srgbClr val="FFFFFF"/>
      </a:accent3>
      <a:accent4>
        <a:srgbClr val="1F1B18"/>
      </a:accent4>
      <a:accent5>
        <a:srgbClr val="B9B5B3"/>
      </a:accent5>
      <a:accent6>
        <a:srgbClr val="B9002D"/>
      </a:accent6>
      <a:hlink>
        <a:srgbClr val="CC0033"/>
      </a:hlink>
      <a:folHlink>
        <a:srgbClr val="CC0033"/>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26211E"/>
        </a:dk1>
        <a:lt1>
          <a:srgbClr val="FFFFFF"/>
        </a:lt1>
        <a:dk2>
          <a:srgbClr val="FFFFFF"/>
        </a:dk2>
        <a:lt2>
          <a:srgbClr val="9A8C82"/>
        </a:lt2>
        <a:accent1>
          <a:srgbClr val="685C53"/>
        </a:accent1>
        <a:accent2>
          <a:srgbClr val="CC0033"/>
        </a:accent2>
        <a:accent3>
          <a:srgbClr val="FFFFFF"/>
        </a:accent3>
        <a:accent4>
          <a:srgbClr val="1F1B18"/>
        </a:accent4>
        <a:accent5>
          <a:srgbClr val="B9B5B3"/>
        </a:accent5>
        <a:accent6>
          <a:srgbClr val="B9002D"/>
        </a:accent6>
        <a:hlink>
          <a:srgbClr val="CC0033"/>
        </a:hlink>
        <a:folHlink>
          <a:srgbClr val="CC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1937</TotalTime>
  <Words>535</Words>
  <Application>Microsoft Office PowerPoint</Application>
  <PresentationFormat>On-screen Show (4:3)</PresentationFormat>
  <Paragraphs>116</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ＭＳ Ｐゴシック</vt:lpstr>
      <vt:lpstr>Times New Roman</vt:lpstr>
      <vt:lpstr>Garamond</vt:lpstr>
      <vt:lpstr>Blank Presentation</vt:lpstr>
      <vt:lpstr>Slide 1</vt:lpstr>
      <vt:lpstr>Texas’ Public Preservation Survey  Results </vt:lpstr>
      <vt:lpstr>The Survey </vt:lpstr>
      <vt:lpstr>Slide 4</vt:lpstr>
      <vt:lpstr>Slide 5</vt:lpstr>
      <vt:lpstr>Slide 6</vt:lpstr>
      <vt:lpstr>Slide 7</vt:lpstr>
      <vt:lpstr>Slide 8</vt:lpstr>
      <vt:lpstr>Slide 9</vt:lpstr>
      <vt:lpstr>Slide 10</vt:lpstr>
      <vt:lpstr>Slide 11</vt:lpstr>
      <vt:lpstr>Slide 12</vt:lpstr>
      <vt:lpstr>Preservation Benefits</vt:lpstr>
      <vt:lpstr>Preservation Benefits</vt:lpstr>
      <vt:lpstr>Preservation Benefits</vt:lpstr>
      <vt:lpstr>Preservation Issues</vt:lpstr>
      <vt:lpstr>Preservation Issues</vt:lpstr>
      <vt:lpstr>Slide 18</vt:lpstr>
      <vt:lpstr>Slide 19</vt:lpstr>
      <vt:lpstr>Threats</vt:lpstr>
      <vt:lpstr>Threats</vt:lpstr>
      <vt:lpstr>Threats</vt:lpstr>
      <vt:lpstr>Slide 23</vt:lpstr>
      <vt:lpstr>Opportunities</vt:lpstr>
      <vt:lpstr>Opportunities</vt:lpstr>
      <vt:lpstr>Opportunities</vt:lpstr>
      <vt:lpstr>Slide 27</vt:lpstr>
      <vt:lpstr>Slide 28</vt:lpstr>
      <vt:lpstr>Slide 29</vt:lpstr>
      <vt:lpstr>Slide 30</vt:lpstr>
      <vt:lpstr>Slide 31</vt:lpstr>
    </vt:vector>
  </TitlesOfParts>
  <Company>Rovillo+Reitmayer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Rovillo</dc:creator>
  <cp:lastModifiedBy>traceys</cp:lastModifiedBy>
  <cp:revision>162</cp:revision>
  <dcterms:created xsi:type="dcterms:W3CDTF">2008-08-20T19:26:27Z</dcterms:created>
  <dcterms:modified xsi:type="dcterms:W3CDTF">2010-03-29T14:12:35Z</dcterms:modified>
</cp:coreProperties>
</file>