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0" r:id="rId2"/>
    <p:sldId id="271" r:id="rId3"/>
    <p:sldId id="273" r:id="rId4"/>
    <p:sldId id="257" r:id="rId5"/>
    <p:sldId id="286" r:id="rId6"/>
    <p:sldId id="287" r:id="rId7"/>
    <p:sldId id="289" r:id="rId8"/>
    <p:sldId id="258" r:id="rId9"/>
    <p:sldId id="259" r:id="rId10"/>
    <p:sldId id="278" r:id="rId11"/>
    <p:sldId id="277" r:id="rId12"/>
    <p:sldId id="275" r:id="rId13"/>
    <p:sldId id="276" r:id="rId14"/>
    <p:sldId id="279" r:id="rId15"/>
    <p:sldId id="281" r:id="rId16"/>
    <p:sldId id="282" r:id="rId17"/>
    <p:sldId id="283" r:id="rId18"/>
    <p:sldId id="284" r:id="rId19"/>
    <p:sldId id="288" r:id="rId20"/>
    <p:sldId id="285" r:id="rId21"/>
    <p:sldId id="268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000" autoAdjust="0"/>
  </p:normalViewPr>
  <p:slideViewPr>
    <p:cSldViewPr>
      <p:cViewPr varScale="1">
        <p:scale>
          <a:sx n="69" d="100"/>
          <a:sy n="69" d="100"/>
        </p:scale>
        <p:origin x="-19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B3A0A-97B7-4B7A-986E-66B5CA7B40B3}" type="datetimeFigureOut">
              <a:rPr lang="en-US" smtClean="0"/>
              <a:t>8/19/2015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C0852-2D17-4960-8E40-75DEC39ACF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5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Hello, my name is Leslie</a:t>
            </a:r>
            <a:r>
              <a:rPr lang="en-US" altLang="en-US" baseline="0" dirty="0" smtClean="0">
                <a:ea typeface="ＭＳ Ｐゴシック" pitchFamily="34" charset="-128"/>
              </a:rPr>
              <a:t> Wolfenden.</a:t>
            </a:r>
          </a:p>
          <a:p>
            <a:pPr eaLnBrk="1" hangingPunct="1"/>
            <a:r>
              <a:rPr lang="en-US" altLang="en-US" baseline="0" dirty="0" smtClean="0">
                <a:ea typeface="ＭＳ Ｐゴシック" pitchFamily="34" charset="-128"/>
              </a:rPr>
              <a:t>I am the historic resources survey coordinator at the Texas Historical Commission.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4A8659D-02F6-4F90-9D78-52EF453A48FE}" type="slidenum">
              <a:rPr lang="en-US" altLang="en-US" sz="1200">
                <a:solidFill>
                  <a:prstClr val="black"/>
                </a:solidFill>
              </a:rPr>
              <a:pPr/>
              <a:t>1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</a:t>
            </a:r>
            <a:r>
              <a:rPr lang="en-US" altLang="en-US" dirty="0" err="1" smtClean="0">
                <a:ea typeface="ＭＳ Ｐゴシック" pitchFamily="34" charset="-128"/>
              </a:rPr>
              <a:t>enframed</a:t>
            </a:r>
            <a:r>
              <a:rPr lang="en-US" altLang="en-US" dirty="0" smtClean="0">
                <a:ea typeface="ＭＳ Ｐゴシック" pitchFamily="34" charset="-128"/>
              </a:rPr>
              <a:t> window wall reflects an effort to give greater order to the façade composition of small and medium-sized</a:t>
            </a:r>
            <a:r>
              <a:rPr lang="en-US" altLang="en-US" baseline="0" dirty="0" smtClean="0">
                <a:ea typeface="ＭＳ Ｐゴシック" pitchFamily="34" charset="-128"/>
              </a:rPr>
              <a:t> commercial buildings.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This</a:t>
            </a:r>
            <a:r>
              <a:rPr lang="en-US" altLang="en-US" baseline="0" dirty="0" smtClean="0">
                <a:ea typeface="ＭＳ Ｐゴシック" pitchFamily="34" charset="-128"/>
              </a:rPr>
              <a:t> type</a:t>
            </a:r>
            <a:r>
              <a:rPr lang="en-US" altLang="en-US" dirty="0" smtClean="0">
                <a:ea typeface="ＭＳ Ｐゴシック" pitchFamily="34" charset="-128"/>
              </a:rPr>
              <a:t> is visually unified</a:t>
            </a:r>
            <a:r>
              <a:rPr lang="en-US" altLang="en-US" baseline="0" dirty="0" smtClean="0">
                <a:ea typeface="ＭＳ Ｐゴシック" pitchFamily="34" charset="-128"/>
              </a:rPr>
              <a:t> by framing the large center section with a wide and often continuous border,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which is frequently treated as a single compositional unit.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decorative elements tend to be modest and abstract.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10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Stacked Vertical Block is typically 5 or more stories in height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With at least 3 horizontal divisions.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Each division is treated separately</a:t>
            </a:r>
            <a:r>
              <a:rPr lang="en-US" altLang="en-US" baseline="0" dirty="0" smtClean="0">
                <a:ea typeface="ＭＳ Ｐゴシック" pitchFamily="34" charset="-128"/>
              </a:rPr>
              <a:t> but none with appreciable hierarchy over the others.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There are 2 types of Stacked Vertical Block.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first one has a slightly varied treatment of each story.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second one combines 2 or more stories as a compositional group between other layers, which is what we see here.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Both types result in greater visual interest with the overall results being additive.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>
                <a:ea typeface="ＭＳ Ｐゴシック" pitchFamily="34" charset="-128"/>
              </a:rPr>
              <a:t>The exterior reads as series of layers rather than a cohesive whole.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>
                <a:ea typeface="ＭＳ Ｐゴシック" pitchFamily="34" charset="-128"/>
              </a:rPr>
              <a:t>This type evolved in the mid-1800s and lasted through 1900.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aseline="0" dirty="0" smtClean="0">
              <a:ea typeface="ＭＳ Ｐゴシック" pitchFamily="34" charset="-128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>
                <a:ea typeface="ＭＳ Ｐゴシック" pitchFamily="34" charset="-128"/>
              </a:rPr>
              <a:t>Wilson Building in Dallas at Main &amp; </a:t>
            </a:r>
            <a:r>
              <a:rPr lang="en-US" altLang="en-US" baseline="0" dirty="0" err="1" smtClean="0">
                <a:ea typeface="ＭＳ Ｐゴシック" pitchFamily="34" charset="-128"/>
              </a:rPr>
              <a:t>Ervay</a:t>
            </a:r>
            <a:r>
              <a:rPr lang="en-US" altLang="en-US" baseline="0" dirty="0" smtClean="0">
                <a:ea typeface="ＭＳ Ｐゴシック" pitchFamily="34" charset="-128"/>
              </a:rPr>
              <a:t>; photo by Steve </a:t>
            </a:r>
            <a:r>
              <a:rPr lang="en-US" altLang="en-US" baseline="0" dirty="0" err="1" smtClean="0">
                <a:ea typeface="ＭＳ Ｐゴシック" pitchFamily="34" charset="-128"/>
              </a:rPr>
              <a:t>Clicque</a:t>
            </a:r>
            <a:r>
              <a:rPr lang="en-US" altLang="en-US" baseline="0" dirty="0" smtClean="0">
                <a:ea typeface="ＭＳ Ｐゴシック" pitchFamily="34" charset="-128"/>
              </a:rPr>
              <a:t>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Two-part Vertical Block was</a:t>
            </a:r>
            <a:r>
              <a:rPr lang="en-US" altLang="en-US" baseline="0" dirty="0" smtClean="0">
                <a:ea typeface="ＭＳ Ｐゴシック" pitchFamily="34" charset="-128"/>
              </a:rPr>
              <a:t> used as a means to simplify the exterior composition of tall commercial buildings.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façade is divided into 2 major zones.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lower zone is 1 to 2 stories in height and is referred to as the base.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upper zone is at least 4 stories in height, differentiating it from the shorter Two-part Commercial Block,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and is referred to as the shaft.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There is emphasis on the upper zone in its verticality and its dominance over the base,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Often is accentuated by the use of pilasters, columns, piers, or smooth wall surface rising between the windows.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  <a:p>
            <a:r>
              <a:rPr lang="en-US" altLang="en-US" baseline="0" dirty="0" smtClean="0">
                <a:ea typeface="ＭＳ Ｐゴシック" pitchFamily="34" charset="-128"/>
              </a:rPr>
              <a:t>It is commonly used for office buildings, department stores, and hotels.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12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Three-part</a:t>
            </a:r>
            <a:r>
              <a:rPr lang="en-US" altLang="en-US" baseline="0" dirty="0" smtClean="0">
                <a:ea typeface="ＭＳ Ｐゴシック" pitchFamily="34" charset="-128"/>
              </a:rPr>
              <a:t> Vertical Block is basically the same as the Two-part Vertical Block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Except that it has a distinct upper zone of 1 to 3 stories, comprising the Third part.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So now the building</a:t>
            </a:r>
            <a:r>
              <a:rPr lang="en-US" altLang="en-US" baseline="0" dirty="0" smtClean="0">
                <a:ea typeface="ＭＳ Ｐゴシック" pitchFamily="34" charset="-128"/>
              </a:rPr>
              <a:t> has a base, shaft, and capital.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13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Temple</a:t>
            </a:r>
            <a:r>
              <a:rPr lang="en-US" altLang="en-US" baseline="0" dirty="0" smtClean="0">
                <a:ea typeface="ＭＳ Ｐゴシック" pitchFamily="34" charset="-128"/>
              </a:rPr>
              <a:t> Front type is treated as one compositional unit, typically 2 to 3 stories in height.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This type was developed not for commercial purposes, but for  public, institutional, religious buildings, and banks.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There are two common versions of this type.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first one has a portico across the front with 4 or more columns, as seen here.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other one has a recessed entrance flanked by twin columns between sections of </a:t>
            </a:r>
            <a:r>
              <a:rPr lang="en-US" altLang="en-US" baseline="0" dirty="0" err="1" smtClean="0">
                <a:ea typeface="ＭＳ Ｐゴシック" pitchFamily="34" charset="-128"/>
              </a:rPr>
              <a:t>enframing</a:t>
            </a:r>
            <a:r>
              <a:rPr lang="en-US" altLang="en-US" baseline="0" dirty="0" smtClean="0">
                <a:ea typeface="ＭＳ Ｐゴシック" pitchFamily="34" charset="-128"/>
              </a:rPr>
              <a:t> wall that read as thick walls.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  <a:p>
            <a:r>
              <a:rPr lang="en-US" altLang="en-US" baseline="0" dirty="0" smtClean="0">
                <a:ea typeface="ＭＳ Ｐゴシック" pitchFamily="34" charset="-128"/>
              </a:rPr>
              <a:t>The Temple Front was inspired by ancient Greek and Roman architecture.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Vault type has a façade penetrated by a tall and comparatively</a:t>
            </a:r>
            <a:r>
              <a:rPr lang="en-US" altLang="en-US" baseline="0" dirty="0" smtClean="0">
                <a:ea typeface="ＭＳ Ｐゴシック" pitchFamily="34" charset="-128"/>
              </a:rPr>
              <a:t> narrow center opening,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And sometimes by smaller ones on either side.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It is similar to the </a:t>
            </a:r>
            <a:r>
              <a:rPr lang="en-US" altLang="en-US" baseline="0" dirty="0" err="1" smtClean="0">
                <a:ea typeface="ＭＳ Ｐゴシック" pitchFamily="34" charset="-128"/>
              </a:rPr>
              <a:t>Enframed</a:t>
            </a:r>
            <a:r>
              <a:rPr lang="en-US" altLang="en-US" baseline="0" dirty="0" smtClean="0">
                <a:ea typeface="ＭＳ Ｐゴシック" pitchFamily="34" charset="-128"/>
              </a:rPr>
              <a:t> Window Wall, but here, massiveness and enclosure are emphasized over framing open interior spaces.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Often seen in banks, movie theaters, and retail operations.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</a:t>
            </a:r>
            <a:r>
              <a:rPr lang="en-US" altLang="en-US" dirty="0" err="1" smtClean="0">
                <a:ea typeface="ＭＳ Ｐゴシック" pitchFamily="34" charset="-128"/>
              </a:rPr>
              <a:t>Enframed</a:t>
            </a:r>
            <a:r>
              <a:rPr lang="en-US" altLang="en-US" baseline="0" dirty="0" smtClean="0">
                <a:ea typeface="ＭＳ Ｐゴシック" pitchFamily="34" charset="-128"/>
              </a:rPr>
              <a:t> Block is generally 2 to 3 stories in height, although sometimes taller as seen in this example.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façade is decorated with columns, pilasters, arcades, or other treatments suggestive of classical architecture.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main section is bracketed by narrower end bays, more or less equal in height, to form a continuous wall plane.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It is often found on public and institutional buildings, as well as banks.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16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Central Block with Wings is characterized by a façade generally 2 to 4 stories in height</a:t>
            </a:r>
            <a:r>
              <a:rPr lang="en-US" altLang="en-US" baseline="0" dirty="0" smtClean="0">
                <a:ea typeface="ＭＳ Ｐゴシック" pitchFamily="34" charset="-128"/>
              </a:rPr>
              <a:t>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with a projecting center section and subordinate flanking units that are at least half as wide and are often much wider.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All three parts may read as a single mass, with a centerpiece in the form of a classical portico, like the Texas state capitol building seen here,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or as three related masses with the central one extending both out from and above the wings.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  <a:p>
            <a:r>
              <a:rPr lang="en-US" altLang="en-US" baseline="0" dirty="0" smtClean="0">
                <a:ea typeface="ＭＳ Ｐゴシック" pitchFamily="34" charset="-128"/>
              </a:rPr>
              <a:t>The Central Block with Wings is often used for public and institutional buildings as well as banks.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17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 Arcaded Block is portrayed</a:t>
            </a:r>
            <a:r>
              <a:rPr lang="en-US" altLang="en-US" baseline="0" dirty="0" smtClean="0">
                <a:ea typeface="ＭＳ Ｐゴシック" pitchFamily="34" charset="-128"/>
              </a:rPr>
              <a:t> by a series of tall, evenly spaced round-arched openings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extending across a wide façade with no separate bracketing elements at the ends.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It is generally 2 to 3 stories high.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It is often used for banks and large retail stores.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18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The</a:t>
            </a:r>
            <a:r>
              <a:rPr lang="en-US" altLang="en-US" baseline="0" dirty="0" smtClean="0">
                <a:ea typeface="ＭＳ Ｐゴシック" pitchFamily="34" charset="-128"/>
              </a:rPr>
              <a:t> discussed compositional types make up the basic building components for commercial and civic buildings from approximately mid 1800s to mid 1900s.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These buildings may have architectural stylistic influences as well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that are more readily understood,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such as Classical Revival or Art Deco.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  <a:p>
            <a:r>
              <a:rPr lang="en-US" altLang="en-US" baseline="0" dirty="0" smtClean="0">
                <a:ea typeface="ＭＳ Ｐゴシック" pitchFamily="34" charset="-128"/>
              </a:rPr>
              <a:t>So you could have a two-part commercial block with Italianate influence as seen on the left,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>
                <a:ea typeface="ＭＳ Ｐゴシック" pitchFamily="34" charset="-128"/>
              </a:rPr>
              <a:t>Or even a three-part Vertical Block with Gothic Revival influence as seen in the center,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 smtClean="0">
                <a:ea typeface="ＭＳ Ｐゴシック" pitchFamily="34" charset="-128"/>
              </a:rPr>
              <a:t>or a Vault type with Art Deco influence on the right. 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19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For</a:t>
            </a:r>
            <a:r>
              <a:rPr lang="en-US" altLang="en-US" baseline="0" dirty="0" smtClean="0">
                <a:ea typeface="ＭＳ Ｐゴシック" pitchFamily="34" charset="-128"/>
              </a:rPr>
              <a:t> this presentation, I am going to discuss Commercial and Civic Architecture,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And their basic architectural elements.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CB1B1C2-C761-4A5D-B00E-E0859CCF049A}" type="slidenum">
              <a:rPr lang="en-US" altLang="en-US" sz="1200">
                <a:solidFill>
                  <a:prstClr val="black"/>
                </a:solidFill>
              </a:rPr>
              <a:pPr/>
              <a:t>2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ea typeface="ＭＳ Ｐゴシック" pitchFamily="1" charset="-128"/>
              </a:rPr>
              <a:t>By</a:t>
            </a:r>
            <a:r>
              <a:rPr lang="en-US" altLang="en-US" baseline="0" dirty="0" smtClean="0">
                <a:ea typeface="ＭＳ Ｐゴシック" pitchFamily="1" charset="-128"/>
              </a:rPr>
              <a:t> the mid-20</a:t>
            </a:r>
            <a:r>
              <a:rPr lang="en-US" altLang="en-US" baseline="30000" dirty="0" smtClean="0">
                <a:ea typeface="ＭＳ Ｐゴシック" pitchFamily="1" charset="-128"/>
              </a:rPr>
              <a:t>th</a:t>
            </a:r>
            <a:r>
              <a:rPr lang="en-US" altLang="en-US" baseline="0" dirty="0" smtClean="0">
                <a:ea typeface="ＭＳ Ｐゴシック" pitchFamily="1" charset="-128"/>
              </a:rPr>
              <a:t> century, American commercial architectural design and ideology visibly shifted.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 smtClean="0">
                <a:ea typeface="ＭＳ Ｐゴシック" pitchFamily="1" charset="-128"/>
              </a:rPr>
              <a:t>The post-World War II era transformed the fundamental features of design and attitudes toward our physical environment.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 smtClean="0">
                <a:ea typeface="ＭＳ Ｐゴシック" pitchFamily="1" charset="-128"/>
              </a:rPr>
              <a:t>While the beginning threads of this change occurred decades earlier, the manifestations became evident by the 1950s.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ea typeface="ＭＳ Ｐゴシック" pitchFamily="1" charset="-128"/>
              </a:rPr>
              <a:t>These changes 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1" charset="-128"/>
              </a:rPr>
              <a:t>affected how architects</a:t>
            </a:r>
            <a:r>
              <a:rPr lang="en-US" altLang="en-US" baseline="0" dirty="0" smtClean="0">
                <a:solidFill>
                  <a:srgbClr val="FF0000"/>
                </a:solidFill>
                <a:ea typeface="ＭＳ Ｐゴシック" pitchFamily="1" charset="-128"/>
              </a:rPr>
              <a:t> thought about buildings: massing, form, structure, function, and volume</a:t>
            </a:r>
            <a:r>
              <a:rPr lang="en-US" altLang="en-US" baseline="0" dirty="0" smtClean="0">
                <a:ea typeface="ＭＳ Ｐゴシック" pitchFamily="1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 smtClean="0">
                <a:ea typeface="ＭＳ Ｐゴシック" pitchFamily="1" charset="-128"/>
              </a:rPr>
              <a:t>This revolution is what we know and understand today as being Modern Architecture.</a:t>
            </a:r>
          </a:p>
          <a:p>
            <a:pPr eaLnBrk="1" hangingPunct="1">
              <a:spcBef>
                <a:spcPct val="0"/>
              </a:spcBef>
            </a:pPr>
            <a:endParaRPr lang="en-US" altLang="en-US" baseline="0" dirty="0" smtClean="0">
              <a:ea typeface="ＭＳ Ｐゴシック" pitchFamily="1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 smtClean="0">
                <a:ea typeface="ＭＳ Ｐゴシック" pitchFamily="1" charset="-128"/>
              </a:rPr>
              <a:t>For more on this, see the presentation on Modern Architecture.</a:t>
            </a:r>
            <a:endParaRPr lang="en-US" altLang="en-US" dirty="0" smtClean="0">
              <a:ea typeface="ＭＳ Ｐゴシック" pitchFamily="1" charset="-128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727075" indent="-279400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1119188" indent="-223838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1566863" indent="-223838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2014538" indent="-223838" eaLnBrk="0" hangingPunct="0"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24717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29289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33861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38433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3D8CCC1-40BD-4E61-8D9A-2665FC06EEED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My contact information is shown on this slide.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This concludes the Commercial</a:t>
            </a:r>
            <a:r>
              <a:rPr lang="en-US" altLang="en-US" baseline="0" dirty="0" smtClean="0">
                <a:ea typeface="ＭＳ Ｐゴシック" pitchFamily="34" charset="-128"/>
              </a:rPr>
              <a:t> and Civic Architecture presentation.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Thank you.</a:t>
            </a: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6313" indent="-278394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8242" indent="-22240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4605" indent="-22240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4080" indent="-22240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1999" indent="-222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09918" indent="-222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7837" indent="-222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5755" indent="-222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A83E57A-31EB-4615-8BE3-9AB7B3E66781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763C915-047E-4F43-BF67-7323D4D13517}" type="slidenum">
              <a:rPr lang="en-US" altLang="en-US" sz="1200">
                <a:solidFill>
                  <a:prstClr val="black"/>
                </a:solidFill>
              </a:rPr>
              <a:pPr/>
              <a:t>22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Unlike</a:t>
            </a:r>
            <a:r>
              <a:rPr lang="en-US" altLang="en-US" baseline="0" dirty="0" smtClean="0">
                <a:ea typeface="ＭＳ Ｐゴシック" pitchFamily="34" charset="-128"/>
              </a:rPr>
              <a:t> residential architecture, commercial architecture can be harder to categorize by architectural style.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However, commercial architecture shares a common language,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which examines the basic components of a commercial building’s street façade.</a:t>
            </a:r>
            <a:endParaRPr lang="en-US" altLang="en-US" dirty="0" smtClean="0">
              <a:ea typeface="ＭＳ Ｐゴシック" pitchFamily="34" charset="-128"/>
            </a:endParaRPr>
          </a:p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8A60827-1D37-4579-8B61-30FF7F698B7E}" type="slidenum">
              <a:rPr lang="en-US" altLang="en-US" sz="1200">
                <a:solidFill>
                  <a:prstClr val="black"/>
                </a:solidFill>
              </a:rPr>
              <a:pPr/>
              <a:t>3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One book that focuses</a:t>
            </a:r>
            <a:r>
              <a:rPr lang="en-US" altLang="en-US" baseline="0" dirty="0" smtClean="0">
                <a:ea typeface="ＭＳ Ｐゴシック" pitchFamily="34" charset="-128"/>
              </a:rPr>
              <a:t> on commercial buildings’ basic components is “The Buildings of Main Street” by Richard </a:t>
            </a:r>
            <a:r>
              <a:rPr lang="en-US" altLang="en-US" baseline="0" dirty="0" err="1" smtClean="0">
                <a:ea typeface="ＭＳ Ｐゴシック" pitchFamily="34" charset="-128"/>
              </a:rPr>
              <a:t>Longstreth</a:t>
            </a:r>
            <a:r>
              <a:rPr lang="en-US" altLang="en-US" baseline="0" dirty="0" smtClean="0">
                <a:ea typeface="ＭＳ Ｐゴシック" pitchFamily="34" charset="-128"/>
              </a:rPr>
              <a:t>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This presentation primarily uses this book’s information.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AE8F980-17F0-460D-AFC2-4D42CD5D76A6}" type="slidenum">
              <a:rPr lang="en-US" altLang="en-US" sz="1200">
                <a:solidFill>
                  <a:prstClr val="black"/>
                </a:solidFill>
              </a:rPr>
              <a:pPr/>
              <a:t>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>
                <a:ea typeface="ＭＳ Ｐゴシック" pitchFamily="34" charset="-128"/>
              </a:rPr>
              <a:t>Between the early 19</a:t>
            </a:r>
            <a:r>
              <a:rPr lang="en-US" altLang="en-US" baseline="30000" dirty="0" smtClean="0">
                <a:ea typeface="ＭＳ Ｐゴシック" pitchFamily="34" charset="-128"/>
              </a:rPr>
              <a:t>th</a:t>
            </a:r>
            <a:r>
              <a:rPr lang="en-US" altLang="en-US" baseline="0" dirty="0" smtClean="0">
                <a:ea typeface="ＭＳ Ｐゴシック" pitchFamily="34" charset="-128"/>
              </a:rPr>
              <a:t> and the mid-20</a:t>
            </a:r>
            <a:r>
              <a:rPr lang="en-US" altLang="en-US" baseline="30000" dirty="0" smtClean="0">
                <a:ea typeface="ＭＳ Ｐゴシック" pitchFamily="34" charset="-128"/>
              </a:rPr>
              <a:t>th</a:t>
            </a:r>
            <a:r>
              <a:rPr lang="en-US" altLang="en-US" baseline="0" dirty="0" smtClean="0">
                <a:ea typeface="ＭＳ Ｐゴシック" pitchFamily="34" charset="-128"/>
              </a:rPr>
              <a:t> centuries, most commercial buildings were designed to be seen from the front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and were not conceived as freestanding objects.</a:t>
            </a:r>
          </a:p>
          <a:p>
            <a:endParaRPr lang="en-US" altLang="en-US" baseline="0" dirty="0" smtClean="0">
              <a:ea typeface="ＭＳ Ｐゴシック" pitchFamily="34" charset="-128"/>
            </a:endParaRPr>
          </a:p>
          <a:p>
            <a:r>
              <a:rPr lang="en-US" altLang="en-US" baseline="0" dirty="0" smtClean="0">
                <a:ea typeface="ＭＳ Ｐゴシック" pitchFamily="34" charset="-128"/>
              </a:rPr>
              <a:t>As you can see on this Sanborn Fire Insurance map, only the front façades are visible to the pedestrian, except on the corner buildings. 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But even on corner buildings, the side elevations typically have simplified walls.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AE8F980-17F0-460D-AFC2-4D42CD5D76A6}" type="slidenum">
              <a:rPr lang="en-US" altLang="en-US" sz="1200">
                <a:solidFill>
                  <a:prstClr val="black"/>
                </a:solidFill>
              </a:rPr>
              <a:pPr/>
              <a:t>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>
                <a:ea typeface="ＭＳ Ｐゴシック" pitchFamily="34" charset="-128"/>
              </a:rPr>
              <a:t>From the exterior, it is the front façade that gives commercial architecture its distinctive qualities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and distinguishes one building from the next.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AE8F980-17F0-460D-AFC2-4D42CD5D76A6}" type="slidenum">
              <a:rPr lang="en-US" altLang="en-US" sz="1200">
                <a:solidFill>
                  <a:prstClr val="black"/>
                </a:solidFill>
              </a:rPr>
              <a:pPr/>
              <a:t>6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>
                <a:ea typeface="ＭＳ Ｐゴシック" pitchFamily="34" charset="-128"/>
              </a:rPr>
              <a:t>Façade compositions can be boiled down to simple patterns that reveal the major elements used.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When these patterns appear frequently enough, they can be labeled as types.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So for this presentation, we will explore the different types listed here.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AE8F980-17F0-460D-AFC2-4D42CD5D76A6}" type="slidenum">
              <a:rPr lang="en-US" altLang="en-US" sz="1200">
                <a:solidFill>
                  <a:prstClr val="black"/>
                </a:solidFill>
              </a:rPr>
              <a:pPr/>
              <a:t>7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A one-part commercial block is a simple box with a decorated</a:t>
            </a:r>
            <a:r>
              <a:rPr lang="en-US" altLang="en-US" baseline="0" dirty="0" smtClean="0">
                <a:ea typeface="ＭＳ Ｐゴシック" pitchFamily="34" charset="-128"/>
              </a:rPr>
              <a:t> façade and thoroughly urban in overtones.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It is always one-story in height.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It typically has a narrow street front with a façade consisting of plate glass windows and an entry topped by a parapet.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parapet may vary from very plain to extremely decorative.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F7CAE01-7C32-4849-A9AE-F1CB418E231A}" type="slidenum">
              <a:rPr lang="en-US" altLang="en-US" sz="1200">
                <a:solidFill>
                  <a:prstClr val="black"/>
                </a:solidFill>
              </a:rPr>
              <a:pPr/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A</a:t>
            </a:r>
            <a:r>
              <a:rPr lang="en-US" altLang="en-US" baseline="0" dirty="0" smtClean="0">
                <a:ea typeface="ＭＳ Ｐゴシック" pitchFamily="34" charset="-128"/>
              </a:rPr>
              <a:t> t</a:t>
            </a:r>
            <a:r>
              <a:rPr lang="en-US" altLang="en-US" dirty="0" smtClean="0">
                <a:ea typeface="ＭＳ Ｐゴシック" pitchFamily="34" charset="-128"/>
              </a:rPr>
              <a:t>wo-part commercial</a:t>
            </a:r>
            <a:r>
              <a:rPr lang="en-US" altLang="en-US" baseline="0" dirty="0" smtClean="0">
                <a:ea typeface="ＭＳ Ｐゴシック" pitchFamily="34" charset="-128"/>
              </a:rPr>
              <a:t> block </a:t>
            </a:r>
            <a:r>
              <a:rPr lang="en-US" altLang="en-US" dirty="0" smtClean="0">
                <a:ea typeface="ＭＳ Ｐゴシック" pitchFamily="34" charset="-128"/>
              </a:rPr>
              <a:t>refers to a horizontal division into two distinct zones: public versus private.  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The</a:t>
            </a:r>
            <a:r>
              <a:rPr lang="en-US" altLang="en-US" baseline="0" dirty="0" smtClean="0">
                <a:ea typeface="ＭＳ Ｐゴシック" pitchFamily="34" charset="-128"/>
              </a:rPr>
              <a:t> public part is the ground floor that typically houses retail stores, professional services, or lobby. </a:t>
            </a:r>
          </a:p>
          <a:p>
            <a:r>
              <a:rPr lang="en-US" altLang="en-US" baseline="0" dirty="0" smtClean="0">
                <a:ea typeface="ＭＳ Ｐゴシック" pitchFamily="34" charset="-128"/>
              </a:rPr>
              <a:t>The private section is the upper floors that may house offices, meeting rooms, or hotel rooms.</a:t>
            </a:r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The two-part commercial block is typically 2 to 4 stories in height.</a:t>
            </a:r>
          </a:p>
          <a:p>
            <a:r>
              <a:rPr lang="en-US" altLang="en-US" dirty="0" smtClean="0">
                <a:ea typeface="ＭＳ Ｐゴシック" pitchFamily="34" charset="-128"/>
              </a:rPr>
              <a:t>There</a:t>
            </a:r>
            <a:r>
              <a:rPr lang="en-US" altLang="en-US" baseline="0" dirty="0" smtClean="0">
                <a:ea typeface="ＭＳ Ｐゴシック" pitchFamily="34" charset="-128"/>
              </a:rPr>
              <a:t> is sometimes a demarcation between the two zones, often referred to as belt coursing.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B01EB3-F59C-42DF-BEC4-7DF72B882D80}" type="slidenum">
              <a:rPr lang="en-US" altLang="en-US" sz="1200">
                <a:solidFill>
                  <a:prstClr val="black"/>
                </a:solidFill>
              </a:rPr>
              <a:pPr/>
              <a:t>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62000"/>
            <a:ext cx="7315200" cy="2743200"/>
          </a:xfrm>
        </p:spPr>
        <p:txBody>
          <a:bodyPr anchor="b"/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2895600"/>
          </a:xfrm>
        </p:spPr>
        <p:txBody>
          <a:bodyPr anchor="t"/>
          <a:lstStyle>
            <a:lvl1pPr marL="0" indent="0" algn="ctr">
              <a:lnSpc>
                <a:spcPct val="60000"/>
              </a:lnSpc>
              <a:defRPr sz="2800" b="0">
                <a:solidFill>
                  <a:srgbClr val="C0AEA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187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66700"/>
            <a:ext cx="1981200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66700"/>
            <a:ext cx="5791200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0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3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67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954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2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6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1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8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64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54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667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92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82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3600" b="1">
          <a:solidFill>
            <a:srgbClr val="4C423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microsoft.com/office/2007/relationships/hdphoto" Target="../media/hdphoto4.wdp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microsoft.com/office/2007/relationships/hdphoto" Target="../media/hdphoto5.wdp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microsoft.com/office/2007/relationships/hdphoto" Target="../media/hdphoto6.wdp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microsoft.com/office/2007/relationships/hdphoto" Target="../media/hdphoto7.wdp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microsoft.com/office/2007/relationships/hdphoto" Target="../media/hdphoto8.wdp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microsoft.com/office/2007/relationships/hdphoto" Target="../media/hdphoto9.wdp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8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microsoft.com/office/2007/relationships/hdphoto" Target="../media/hdphoto11.wdp"/><Relationship Id="rId5" Type="http://schemas.openxmlformats.org/officeDocument/2006/relationships/image" Target="../media/image29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32.png"/><Relationship Id="rId10" Type="http://schemas.microsoft.com/office/2007/relationships/hdphoto" Target="../media/hdphoto14.wdp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4.png"/><Relationship Id="rId5" Type="http://schemas.openxmlformats.org/officeDocument/2006/relationships/hyperlink" Target="http://www.thc.state.tx.us/" TargetMode="Externa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Pecos\chd\MAIN STREET\Main Street Design\LIBRARY\FACADES\IMG_32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6687" r="5000" b="5375"/>
          <a:stretch/>
        </p:blipFill>
        <p:spPr bwMode="auto">
          <a:xfrm>
            <a:off x="3588919" y="1828800"/>
            <a:ext cx="5379491" cy="41910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err="1" smtClean="0"/>
              <a:t>Enframed</a:t>
            </a:r>
            <a:r>
              <a:rPr lang="en-US" altLang="en-US" sz="3200" dirty="0" smtClean="0"/>
              <a:t> Window Wall</a:t>
            </a:r>
          </a:p>
        </p:txBody>
      </p:sp>
      <p:sp>
        <p:nvSpPr>
          <p:cNvPr id="38917" name="TextBox 2"/>
          <p:cNvSpPr txBox="1">
            <a:spLocks noChangeArrowheads="1"/>
          </p:cNvSpPr>
          <p:nvPr/>
        </p:nvSpPr>
        <p:spPr bwMode="auto">
          <a:xfrm>
            <a:off x="304801" y="4114800"/>
            <a:ext cx="2819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Little or no separation between ground floor and upper floor(s)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304800" y="5410200"/>
            <a:ext cx="2819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Large glazed display area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0" name="TextBox 5"/>
          <p:cNvSpPr txBox="1">
            <a:spLocks noChangeArrowheads="1"/>
          </p:cNvSpPr>
          <p:nvPr/>
        </p:nvSpPr>
        <p:spPr bwMode="auto">
          <a:xfrm>
            <a:off x="304800" y="2057400"/>
            <a:ext cx="2819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Decorative elements tend to be modest, often abstract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2" name="TextBox 7"/>
          <p:cNvSpPr txBox="1">
            <a:spLocks noChangeArrowheads="1"/>
          </p:cNvSpPr>
          <p:nvPr/>
        </p:nvSpPr>
        <p:spPr bwMode="auto">
          <a:xfrm>
            <a:off x="309563" y="3440112"/>
            <a:ext cx="2814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Simple surround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cxnSp>
        <p:nvCxnSpPr>
          <p:cNvPr id="38924" name="Straight Arrow Connector 11"/>
          <p:cNvCxnSpPr>
            <a:cxnSpLocks noChangeShapeType="1"/>
          </p:cNvCxnSpPr>
          <p:nvPr/>
        </p:nvCxnSpPr>
        <p:spPr bwMode="auto">
          <a:xfrm>
            <a:off x="3124200" y="2286000"/>
            <a:ext cx="1752600" cy="22860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5" name="Straight Arrow Connector 13"/>
          <p:cNvCxnSpPr>
            <a:cxnSpLocks noChangeShapeType="1"/>
          </p:cNvCxnSpPr>
          <p:nvPr/>
        </p:nvCxnSpPr>
        <p:spPr bwMode="auto">
          <a:xfrm flipV="1">
            <a:off x="2209800" y="2971800"/>
            <a:ext cx="3429000" cy="653256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6" name="Straight Arrow Connector 15"/>
          <p:cNvCxnSpPr>
            <a:cxnSpLocks noChangeShapeType="1"/>
            <a:stCxn id="38918" idx="3"/>
          </p:cNvCxnSpPr>
          <p:nvPr/>
        </p:nvCxnSpPr>
        <p:spPr bwMode="auto">
          <a:xfrm flipV="1">
            <a:off x="3124201" y="4881266"/>
            <a:ext cx="1861053" cy="71360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07" y="1590126"/>
            <a:ext cx="5091193" cy="45820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Stacked Vertical Block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319007" y="5802868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Similar emphasis for each layer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323770" y="4334470"/>
            <a:ext cx="3119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Series of layers, rather than coherent whole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3" name="TextBox 3"/>
          <p:cNvSpPr txBox="1">
            <a:spLocks noChangeArrowheads="1"/>
          </p:cNvSpPr>
          <p:nvPr/>
        </p:nvSpPr>
        <p:spPr bwMode="auto">
          <a:xfrm>
            <a:off x="304800" y="1600200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Five or more </a:t>
            </a:r>
            <a:r>
              <a:rPr lang="en-US" altLang="en-US" sz="1800" b="0" dirty="0">
                <a:solidFill>
                  <a:srgbClr val="26211E"/>
                </a:solidFill>
                <a:latin typeface="Arial" charset="0"/>
              </a:rPr>
              <a:t>stories in height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770" y="2895600"/>
            <a:ext cx="310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Varied treatments for each layer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617220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+mj-lt"/>
              </a:rPr>
              <a:t>Photo courtesy of Steve </a:t>
            </a:r>
            <a:r>
              <a:rPr lang="en-US" sz="1000" i="1" dirty="0" err="1" smtClean="0">
                <a:latin typeface="+mj-lt"/>
              </a:rPr>
              <a:t>Clicque</a:t>
            </a:r>
            <a:endParaRPr lang="en-US" sz="1000" i="1" dirty="0">
              <a:latin typeface="+mj-lt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51" t="8172" r="20753" b="12222"/>
          <a:stretch/>
        </p:blipFill>
        <p:spPr>
          <a:xfrm>
            <a:off x="3810000" y="1142999"/>
            <a:ext cx="2952136" cy="545936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Two-part Vertical Block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7208838" y="2373868"/>
            <a:ext cx="1790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Two parts: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19" name="TextBox 4"/>
          <p:cNvSpPr txBox="1">
            <a:spLocks noChangeArrowheads="1"/>
          </p:cNvSpPr>
          <p:nvPr/>
        </p:nvSpPr>
        <p:spPr bwMode="auto">
          <a:xfrm>
            <a:off x="228601" y="2590800"/>
            <a:ext cx="30432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Vertical emphasis shown by use of pilasters, engaged columns, piers, or smooth wall surface rising between windows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1" name="TextBox 6"/>
          <p:cNvSpPr txBox="1">
            <a:spLocks noChangeArrowheads="1"/>
          </p:cNvSpPr>
          <p:nvPr/>
        </p:nvSpPr>
        <p:spPr bwMode="auto">
          <a:xfrm>
            <a:off x="7315200" y="4876800"/>
            <a:ext cx="177545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Lower zone: the “base” is one to two stories in height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cxnSp>
        <p:nvCxnSpPr>
          <p:cNvPr id="38923" name="Straight Arrow Connector 9"/>
          <p:cNvCxnSpPr>
            <a:cxnSpLocks noChangeShapeType="1"/>
          </p:cNvCxnSpPr>
          <p:nvPr/>
        </p:nvCxnSpPr>
        <p:spPr bwMode="auto">
          <a:xfrm flipV="1">
            <a:off x="2978467" y="3182898"/>
            <a:ext cx="1663066" cy="146566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7315200" y="2942272"/>
            <a:ext cx="1752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Upper zone: emphasis is on the “shaft” and has sense of verticality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1" name="Right Brace 1"/>
          <p:cNvSpPr>
            <a:spLocks/>
          </p:cNvSpPr>
          <p:nvPr/>
        </p:nvSpPr>
        <p:spPr bwMode="auto">
          <a:xfrm>
            <a:off x="6553200" y="2121932"/>
            <a:ext cx="655638" cy="2754868"/>
          </a:xfrm>
          <a:prstGeom prst="rightBrace">
            <a:avLst>
              <a:gd name="adj1" fmla="val 8328"/>
              <a:gd name="adj2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b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2" name="Right Brace 2"/>
          <p:cNvSpPr>
            <a:spLocks/>
          </p:cNvSpPr>
          <p:nvPr/>
        </p:nvSpPr>
        <p:spPr bwMode="auto">
          <a:xfrm>
            <a:off x="6553200" y="4875213"/>
            <a:ext cx="655638" cy="992187"/>
          </a:xfrm>
          <a:prstGeom prst="rightBrace">
            <a:avLst>
              <a:gd name="adj1" fmla="val 8324"/>
              <a:gd name="adj2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b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3" name="TextBox 3"/>
          <p:cNvSpPr txBox="1">
            <a:spLocks noChangeArrowheads="1"/>
          </p:cNvSpPr>
          <p:nvPr/>
        </p:nvSpPr>
        <p:spPr bwMode="auto">
          <a:xfrm>
            <a:off x="228601" y="1628001"/>
            <a:ext cx="422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At least </a:t>
            </a:r>
            <a:r>
              <a:rPr lang="en-US" altLang="en-US" sz="1800" b="0" dirty="0">
                <a:solidFill>
                  <a:srgbClr val="26211E"/>
                </a:solidFill>
                <a:latin typeface="Arial" charset="0"/>
              </a:rPr>
              <a:t>four stories in height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7000" r="23999" b="14144"/>
          <a:stretch/>
        </p:blipFill>
        <p:spPr>
          <a:xfrm>
            <a:off x="1900516" y="1528763"/>
            <a:ext cx="5308003" cy="51463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Three-part Vertical Block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7315200" y="1781174"/>
            <a:ext cx="1638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Identical to two-part vertical block except has distinct upper zone of generally 1 to 3 stories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76200" y="2069068"/>
            <a:ext cx="1519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Three parts: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1" name="Right Brace 1"/>
          <p:cNvSpPr>
            <a:spLocks/>
          </p:cNvSpPr>
          <p:nvPr/>
        </p:nvSpPr>
        <p:spPr bwMode="auto">
          <a:xfrm rot="10800000">
            <a:off x="1782762" y="3352799"/>
            <a:ext cx="655638" cy="2133599"/>
          </a:xfrm>
          <a:prstGeom prst="rightBrace">
            <a:avLst>
              <a:gd name="adj1" fmla="val 8328"/>
              <a:gd name="adj2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b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2" name="Right Brace 2"/>
          <p:cNvSpPr>
            <a:spLocks/>
          </p:cNvSpPr>
          <p:nvPr/>
        </p:nvSpPr>
        <p:spPr bwMode="auto">
          <a:xfrm rot="10800000">
            <a:off x="1782761" y="5486400"/>
            <a:ext cx="655638" cy="990600"/>
          </a:xfrm>
          <a:prstGeom prst="rightBrace">
            <a:avLst>
              <a:gd name="adj1" fmla="val 8324"/>
              <a:gd name="adj2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b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3" name="TextBox 3"/>
          <p:cNvSpPr txBox="1">
            <a:spLocks noChangeArrowheads="1"/>
          </p:cNvSpPr>
          <p:nvPr/>
        </p:nvSpPr>
        <p:spPr bwMode="auto">
          <a:xfrm>
            <a:off x="1102518" y="5796756"/>
            <a:ext cx="100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Base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" name="Left Brace 2"/>
          <p:cNvSpPr/>
          <p:nvPr/>
        </p:nvSpPr>
        <p:spPr bwMode="auto">
          <a:xfrm>
            <a:off x="1794190" y="2514600"/>
            <a:ext cx="617539" cy="838200"/>
          </a:xfrm>
          <a:prstGeom prst="lef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518" y="4234932"/>
            <a:ext cx="121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Shaft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4562" y="27490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Capital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Temple Front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563" y="2590800"/>
            <a:ext cx="281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Usually two to three stories in height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563" y="13832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One compositional unit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563" y="3962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Two types: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7" r="9838" b="4516"/>
          <a:stretch/>
        </p:blipFill>
        <p:spPr>
          <a:xfrm>
            <a:off x="3414252" y="1371600"/>
            <a:ext cx="5577348" cy="48843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50563" y="4343400"/>
            <a:ext cx="28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Portico across front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563" y="4724400"/>
            <a:ext cx="28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Recessed entrance with twin columns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1183" r="18710" b="8387"/>
          <a:stretch/>
        </p:blipFill>
        <p:spPr>
          <a:xfrm>
            <a:off x="3540406" y="1416962"/>
            <a:ext cx="5451194" cy="484127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Vault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228600" y="3620869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Tall and comparatively narrow center opening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228600" y="2249269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Typically two to three stories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162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Massiveness and enclosure emphasized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667000" y="3895635"/>
            <a:ext cx="2743200" cy="3715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9668" r="11374" b="11333"/>
          <a:stretch/>
        </p:blipFill>
        <p:spPr>
          <a:xfrm>
            <a:off x="3124200" y="1581805"/>
            <a:ext cx="5785684" cy="457069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err="1" smtClean="0"/>
              <a:t>Enframed</a:t>
            </a:r>
            <a:r>
              <a:rPr lang="en-US" altLang="en-US" sz="3200" dirty="0" smtClean="0"/>
              <a:t> Block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163830" y="2971800"/>
            <a:ext cx="25527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Façade punctured by columns, pilasters, arcades or treatment suggestive of classical elements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124691" y="1563469"/>
            <a:ext cx="2884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Typically two to three stories high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2488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Main section is bracketed by narrower end bays to form continuous wall plane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2895600" y="4572000"/>
            <a:ext cx="76200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895600" y="4152900"/>
            <a:ext cx="3276600" cy="12573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Central Block with Wings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221470" y="3115270"/>
            <a:ext cx="29678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Projecting center section and subordinate flanking units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232554" y="1981200"/>
            <a:ext cx="312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Typically two to four stories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554" y="479167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three parts may read as single mass or as three related masses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9" r="7419" b="17776"/>
          <a:stretch/>
        </p:blipFill>
        <p:spPr>
          <a:xfrm>
            <a:off x="3308822" y="2209800"/>
            <a:ext cx="5682778" cy="300321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Left Brace 2"/>
          <p:cNvSpPr/>
          <p:nvPr/>
        </p:nvSpPr>
        <p:spPr bwMode="auto">
          <a:xfrm rot="16200000">
            <a:off x="5921489" y="4706185"/>
            <a:ext cx="533400" cy="1779477"/>
          </a:xfrm>
          <a:prstGeom prst="lef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Left Brace 3"/>
          <p:cNvSpPr/>
          <p:nvPr/>
        </p:nvSpPr>
        <p:spPr bwMode="auto">
          <a:xfrm rot="16200000">
            <a:off x="4051410" y="4634567"/>
            <a:ext cx="533401" cy="1922714"/>
          </a:xfrm>
          <a:prstGeom prst="lef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7772585" y="4651886"/>
            <a:ext cx="533401" cy="1922714"/>
          </a:xfrm>
          <a:prstGeom prst="lef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589625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4086" y="586262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8362" y="5896259"/>
            <a:ext cx="41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/>
    </mc:Choice>
    <mc:Fallback xmlns=""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Arcaded Block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127820" y="2429470"/>
            <a:ext cx="29132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Characterized by series of tall, evenly spaced, round-arched openings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9" name="TextBox 24"/>
          <p:cNvSpPr txBox="1">
            <a:spLocks noChangeArrowheads="1"/>
          </p:cNvSpPr>
          <p:nvPr/>
        </p:nvSpPr>
        <p:spPr bwMode="auto">
          <a:xfrm>
            <a:off x="138905" y="4736068"/>
            <a:ext cx="2902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Typically two to three stories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13333" r="18788" b="10303"/>
          <a:stretch/>
        </p:blipFill>
        <p:spPr>
          <a:xfrm>
            <a:off x="3041072" y="1295400"/>
            <a:ext cx="5874328" cy="523701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514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8" t="24633" r="34577" b="1694"/>
          <a:stretch/>
        </p:blipFill>
        <p:spPr>
          <a:xfrm>
            <a:off x="152400" y="1066799"/>
            <a:ext cx="2876228" cy="414889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3" t="23297" r="14318" b="11509"/>
          <a:stretch/>
        </p:blipFill>
        <p:spPr>
          <a:xfrm rot="5400000">
            <a:off x="1922416" y="2492282"/>
            <a:ext cx="5029202" cy="324503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Stylistic Influences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17401" r="31409" b="6892"/>
          <a:stretch/>
        </p:blipFill>
        <p:spPr>
          <a:xfrm>
            <a:off x="5943601" y="1066799"/>
            <a:ext cx="3047999" cy="408705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810000"/>
            <a:ext cx="7239000" cy="2590800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 </a:t>
            </a:r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304800" y="1981213"/>
            <a:ext cx="4038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800" dirty="0" smtClean="0">
                <a:solidFill>
                  <a:srgbClr val="FFFFFF"/>
                </a:solidFill>
                <a:latin typeface="Arial" charset="0"/>
              </a:rPr>
              <a:t>Commercial 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800" dirty="0" smtClean="0">
                <a:solidFill>
                  <a:srgbClr val="FFFFFF"/>
                </a:solidFill>
                <a:latin typeface="Arial" charset="0"/>
              </a:rPr>
              <a:t>Civic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800" dirty="0" smtClean="0">
                <a:solidFill>
                  <a:srgbClr val="FFFFFF"/>
                </a:solidFill>
                <a:latin typeface="Arial" charset="0"/>
              </a:rPr>
              <a:t>Architecture</a:t>
            </a:r>
            <a:endParaRPr lang="en-US" altLang="en-US" sz="4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/>
        </p:blipFill>
        <p:spPr>
          <a:xfrm>
            <a:off x="4800600" y="698978"/>
            <a:ext cx="4179293" cy="273002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23032" r="15703" b="17979"/>
          <a:stretch/>
        </p:blipFill>
        <p:spPr>
          <a:xfrm>
            <a:off x="4823966" y="3733800"/>
            <a:ext cx="4155927" cy="28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dirty="0" smtClean="0"/>
              <a:t>New Concepts of Architecture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0" y="1101366"/>
            <a:ext cx="4127310" cy="296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01366"/>
            <a:ext cx="4458841" cy="354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9892" r="833" b="7742"/>
          <a:stretch/>
        </p:blipFill>
        <p:spPr>
          <a:xfrm>
            <a:off x="228600" y="4151410"/>
            <a:ext cx="3962400" cy="25541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30750"/>
            <a:ext cx="46878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94287"/>
      </p:ext>
    </p:extLst>
  </p:cSld>
  <p:clrMapOvr>
    <a:masterClrMapping/>
  </p:clrMapOvr>
  <p:transition spd="slow" advClick="0"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Contact Information</a:t>
            </a: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228600" y="1903035"/>
            <a:ext cx="8686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1588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681038" indent="-3429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469900" indent="-3429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681038" indent="-331788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11382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15954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20526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25098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en-US" sz="3600" b="0" i="0" dirty="0" smtClean="0">
                <a:latin typeface="Arial" charset="0"/>
              </a:rPr>
              <a:t>Texas Historical Commission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en-US" sz="3600" b="0" i="0" dirty="0" smtClean="0">
                <a:latin typeface="Arial" charset="0"/>
                <a:hlinkClick r:id="rId5"/>
              </a:rPr>
              <a:t>www.thc.state.tx.us</a:t>
            </a:r>
            <a:r>
              <a:rPr lang="en-US" altLang="en-US" sz="3600" b="0" i="0" dirty="0" smtClean="0">
                <a:latin typeface="Arial" charset="0"/>
              </a:rPr>
              <a:t>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n-US" altLang="en-US" sz="3600" b="0" i="0" dirty="0" smtClean="0">
              <a:latin typeface="Arial" charset="0"/>
            </a:endParaRPr>
          </a:p>
          <a:p>
            <a:pPr marL="231775" lvl="1" indent="-2301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en-US" sz="3200" b="0" i="0" dirty="0" smtClean="0">
                <a:latin typeface="Arial" charset="0"/>
              </a:rPr>
              <a:t>Historic Resources Survey</a:t>
            </a:r>
            <a:endParaRPr lang="en-US" altLang="en-US" sz="3200" b="0" i="0" dirty="0">
              <a:latin typeface="Arial" charset="0"/>
            </a:endParaRPr>
          </a:p>
          <a:p>
            <a:pPr marL="573088" lvl="2" indent="-234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Tx/>
              <a:buChar char="•"/>
              <a:defRPr/>
            </a:pPr>
            <a:r>
              <a:rPr lang="en-US" altLang="en-US" sz="2400" b="0" i="0" dirty="0" smtClean="0">
                <a:latin typeface="Arial" charset="0"/>
              </a:rPr>
              <a:t>Historic Resources Survey Coordinator: Leslie Wolfenden</a:t>
            </a:r>
          </a:p>
          <a:p>
            <a:pPr marL="573088" lvl="4" indent="-234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en-US" sz="2400" b="0" i="0" dirty="0" smtClean="0">
                <a:latin typeface="Arial" charset="0"/>
              </a:rPr>
              <a:t>512.463.3386 </a:t>
            </a:r>
            <a:r>
              <a:rPr lang="en-US" altLang="en-US" sz="2400" b="0" i="0" dirty="0" smtClean="0">
                <a:solidFill>
                  <a:srgbClr val="26211E"/>
                </a:solidFill>
                <a:latin typeface="Arial" charset="0"/>
              </a:rPr>
              <a:t> </a:t>
            </a:r>
          </a:p>
          <a:p>
            <a:pPr marL="573088" lvl="4" indent="-2349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/>
            </a:pPr>
            <a:r>
              <a:rPr lang="en-US" altLang="en-US" sz="2400" b="0" i="0" dirty="0" smtClean="0">
                <a:solidFill>
                  <a:srgbClr val="26211E"/>
                </a:solidFill>
                <a:latin typeface="Arial" charset="0"/>
                <a:hlinkClick r:id=""/>
              </a:rPr>
              <a:t>leslie.wolfenden@thc.state.tx.us</a:t>
            </a:r>
            <a:endParaRPr lang="en-US" altLang="en-US" sz="2400" b="0" i="0" dirty="0" smtClean="0">
              <a:solidFill>
                <a:srgbClr val="26211E"/>
              </a:solidFill>
              <a:latin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45278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0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dirty="0" smtClean="0"/>
              <a:t>Commercial Architecture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35" y="1177450"/>
            <a:ext cx="3205267" cy="24039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35070" r="1637" b="21697"/>
          <a:stretch/>
        </p:blipFill>
        <p:spPr>
          <a:xfrm>
            <a:off x="228601" y="1177450"/>
            <a:ext cx="5486399" cy="24039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b="10060"/>
          <a:stretch/>
        </p:blipFill>
        <p:spPr>
          <a:xfrm>
            <a:off x="228599" y="3763071"/>
            <a:ext cx="4530117" cy="28663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9" t="22627" r="40454" b="32323"/>
          <a:stretch/>
        </p:blipFill>
        <p:spPr>
          <a:xfrm>
            <a:off x="4571998" y="3762114"/>
            <a:ext cx="4384504" cy="286728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313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dirty="0" smtClean="0"/>
              <a:t>Commercial Architecture</a:t>
            </a: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55626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400" b="0" dirty="0">
                <a:solidFill>
                  <a:srgbClr val="26211E"/>
                </a:solidFill>
                <a:latin typeface="Arial" charset="0"/>
              </a:rPr>
              <a:t>Reference </a:t>
            </a:r>
            <a:r>
              <a:rPr lang="en-US" altLang="en-US" sz="3400" b="0" dirty="0" smtClean="0">
                <a:solidFill>
                  <a:srgbClr val="26211E"/>
                </a:solidFill>
                <a:latin typeface="Arial" charset="0"/>
              </a:rPr>
              <a:t>Materials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000" b="0" dirty="0" smtClean="0">
              <a:solidFill>
                <a:srgbClr val="26211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b="0" dirty="0" smtClean="0">
                <a:solidFill>
                  <a:srgbClr val="26211E"/>
                </a:solidFill>
                <a:latin typeface="Arial" charset="0"/>
              </a:rPr>
              <a:t>“</a:t>
            </a:r>
            <a:r>
              <a:rPr lang="en-US" altLang="en-US" sz="3200" b="0" i="1" dirty="0" smtClean="0">
                <a:solidFill>
                  <a:srgbClr val="26211E"/>
                </a:solidFill>
                <a:latin typeface="Arial" charset="0"/>
              </a:rPr>
              <a:t>The Buildings of Main Street: A Guide to American Commercial Architecture</a:t>
            </a:r>
            <a:r>
              <a:rPr lang="en-US" altLang="en-US" sz="3200" b="0" dirty="0" smtClean="0">
                <a:solidFill>
                  <a:srgbClr val="26211E"/>
                </a:solidFill>
                <a:latin typeface="Arial" charset="0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 b="0" dirty="0" smtClean="0">
              <a:solidFill>
                <a:srgbClr val="26211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b="0" dirty="0" smtClean="0">
                <a:solidFill>
                  <a:srgbClr val="26211E"/>
                </a:solidFill>
                <a:latin typeface="Arial" charset="0"/>
              </a:rPr>
              <a:t>by </a:t>
            </a:r>
            <a:r>
              <a:rPr lang="en-US" altLang="en-US" sz="3200" b="0" dirty="0" smtClean="0">
                <a:solidFill>
                  <a:srgbClr val="26211E"/>
                </a:solidFill>
                <a:latin typeface="Arial" charset="0"/>
              </a:rPr>
              <a:t>Richard </a:t>
            </a:r>
            <a:r>
              <a:rPr lang="en-US" altLang="en-US" sz="3200" b="0" dirty="0" err="1" smtClean="0">
                <a:solidFill>
                  <a:srgbClr val="26211E"/>
                </a:solidFill>
                <a:latin typeface="Arial" charset="0"/>
              </a:rPr>
              <a:t>Longstreth</a:t>
            </a:r>
            <a:endParaRPr lang="en-US" altLang="en-US" sz="3200" b="0" dirty="0">
              <a:solidFill>
                <a:srgbClr val="26211E"/>
              </a:solidFill>
              <a:latin typeface="Arial" charset="0"/>
            </a:endParaRPr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4" b="9608"/>
          <a:stretch>
            <a:fillRect/>
          </a:stretch>
        </p:blipFill>
        <p:spPr bwMode="auto">
          <a:xfrm>
            <a:off x="6477001" y="1026987"/>
            <a:ext cx="2514600" cy="5681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1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t="39173" r="29281" b="38898"/>
          <a:stretch/>
        </p:blipFill>
        <p:spPr>
          <a:xfrm>
            <a:off x="533400" y="1064343"/>
            <a:ext cx="8001000" cy="5546863"/>
          </a:xfrm>
          <a:prstGeom prst="rect">
            <a:avLst/>
          </a:prstGeom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dirty="0" smtClean="0"/>
              <a:t>Commercial Architecture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dirty="0" smtClean="0"/>
              <a:t>Commercial Architecture</a:t>
            </a:r>
          </a:p>
        </p:txBody>
      </p:sp>
      <p:pic>
        <p:nvPicPr>
          <p:cNvPr id="2050" name="Picture 2" descr="\\pecos\THC_Images\Image Library\Anderson\Main Street Images\Palestine\SITE VISITS\2008 02 01 Palestine HL\sj merged panoromic of downtow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/>
          <a:stretch/>
        </p:blipFill>
        <p:spPr bwMode="auto">
          <a:xfrm>
            <a:off x="2510725" y="3779659"/>
            <a:ext cx="6447920" cy="289739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9937" r="2313" b="23319"/>
          <a:stretch/>
        </p:blipFill>
        <p:spPr>
          <a:xfrm>
            <a:off x="152401" y="1071689"/>
            <a:ext cx="5105399" cy="295787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Compositional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492508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One-part Commercial Block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Two-part Commercial Block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Enframed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Window Wall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Stacked Vertical Block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Two-part Vertical Block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Three-part Vertical Block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Temple Front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Vault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Enframed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Block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Block with Wings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Arcaded Block</a:t>
            </a:r>
            <a:endParaRPr lang="en-US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One-part Commercial Block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79588"/>
            <a:ext cx="5876925" cy="4164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381000" y="2831068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Parapet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7895" name="TextBox 4"/>
          <p:cNvSpPr txBox="1">
            <a:spLocks noChangeArrowheads="1"/>
          </p:cNvSpPr>
          <p:nvPr/>
        </p:nvSpPr>
        <p:spPr bwMode="auto">
          <a:xfrm>
            <a:off x="381000" y="4191000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>
                <a:solidFill>
                  <a:srgbClr val="26211E"/>
                </a:solidFill>
                <a:latin typeface="Arial" charset="0"/>
              </a:rPr>
              <a:t>Display windows</a:t>
            </a:r>
          </a:p>
        </p:txBody>
      </p:sp>
      <p:cxnSp>
        <p:nvCxnSpPr>
          <p:cNvPr id="37897" name="Straight Arrow Connector 7"/>
          <p:cNvCxnSpPr>
            <a:cxnSpLocks noChangeShapeType="1"/>
          </p:cNvCxnSpPr>
          <p:nvPr/>
        </p:nvCxnSpPr>
        <p:spPr bwMode="auto">
          <a:xfrm>
            <a:off x="2362200" y="4376737"/>
            <a:ext cx="4953000" cy="434977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Straight Arrow Connector 10"/>
          <p:cNvCxnSpPr>
            <a:cxnSpLocks noChangeShapeType="1"/>
          </p:cNvCxnSpPr>
          <p:nvPr/>
        </p:nvCxnSpPr>
        <p:spPr bwMode="auto">
          <a:xfrm>
            <a:off x="2362200" y="4378123"/>
            <a:ext cx="1981200" cy="433591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1" name="Straight Arrow Connector 16"/>
          <p:cNvCxnSpPr>
            <a:cxnSpLocks noChangeShapeType="1"/>
          </p:cNvCxnSpPr>
          <p:nvPr/>
        </p:nvCxnSpPr>
        <p:spPr bwMode="auto">
          <a:xfrm flipV="1">
            <a:off x="1371600" y="2895600"/>
            <a:ext cx="3200400" cy="120134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3" name="Right Brace 1"/>
          <p:cNvSpPr>
            <a:spLocks/>
          </p:cNvSpPr>
          <p:nvPr/>
        </p:nvSpPr>
        <p:spPr bwMode="auto">
          <a:xfrm>
            <a:off x="7848600" y="2895600"/>
            <a:ext cx="685800" cy="2341563"/>
          </a:xfrm>
          <a:prstGeom prst="rightBrace">
            <a:avLst>
              <a:gd name="adj1" fmla="val 8330"/>
              <a:gd name="adj2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b="0">
              <a:solidFill>
                <a:srgbClr val="26211E"/>
              </a:solidFill>
              <a:latin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02912"/>
            <a:ext cx="7543800" cy="584775"/>
          </a:xfrm>
        </p:spPr>
        <p:txBody>
          <a:bodyPr/>
          <a:lstStyle/>
          <a:p>
            <a:r>
              <a:rPr lang="en-US" altLang="en-US" sz="3200" dirty="0" smtClean="0"/>
              <a:t>Two-part Commercial Block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3857625" cy="5481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TextBox 3"/>
          <p:cNvSpPr txBox="1">
            <a:spLocks noChangeArrowheads="1"/>
          </p:cNvSpPr>
          <p:nvPr/>
        </p:nvSpPr>
        <p:spPr bwMode="auto">
          <a:xfrm flipH="1">
            <a:off x="6705600" y="2252940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 smtClean="0">
                <a:solidFill>
                  <a:srgbClr val="26211E"/>
                </a:solidFill>
                <a:latin typeface="Arial" charset="0"/>
              </a:rPr>
              <a:t>Private zone</a:t>
            </a:r>
            <a:endParaRPr lang="en-US" altLang="en-US" sz="1800" b="0" dirty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21" name="TextBox 6"/>
          <p:cNvSpPr txBox="1">
            <a:spLocks noChangeArrowheads="1"/>
          </p:cNvSpPr>
          <p:nvPr/>
        </p:nvSpPr>
        <p:spPr bwMode="auto">
          <a:xfrm>
            <a:off x="304800" y="5410200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>
                <a:solidFill>
                  <a:srgbClr val="26211E"/>
                </a:solidFill>
                <a:latin typeface="Arial" charset="0"/>
              </a:rPr>
              <a:t>Display windows</a:t>
            </a:r>
          </a:p>
        </p:txBody>
      </p:sp>
      <p:cxnSp>
        <p:nvCxnSpPr>
          <p:cNvPr id="38923" name="Straight Arrow Connector 9"/>
          <p:cNvCxnSpPr>
            <a:cxnSpLocks noChangeShapeType="1"/>
          </p:cNvCxnSpPr>
          <p:nvPr/>
        </p:nvCxnSpPr>
        <p:spPr bwMode="auto">
          <a:xfrm flipV="1">
            <a:off x="2140821" y="5410200"/>
            <a:ext cx="1592979" cy="19187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8" name="Straight Arrow Connector 19"/>
          <p:cNvCxnSpPr>
            <a:cxnSpLocks noChangeShapeType="1"/>
          </p:cNvCxnSpPr>
          <p:nvPr/>
        </p:nvCxnSpPr>
        <p:spPr bwMode="auto">
          <a:xfrm flipV="1">
            <a:off x="2140821" y="5602070"/>
            <a:ext cx="2964579" cy="1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31" name="Right Brace 1"/>
          <p:cNvSpPr>
            <a:spLocks/>
          </p:cNvSpPr>
          <p:nvPr/>
        </p:nvSpPr>
        <p:spPr bwMode="auto">
          <a:xfrm>
            <a:off x="6049962" y="1219200"/>
            <a:ext cx="655638" cy="2436812"/>
          </a:xfrm>
          <a:prstGeom prst="rightBrace">
            <a:avLst>
              <a:gd name="adj1" fmla="val 8328"/>
              <a:gd name="adj2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b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2" name="Right Brace 2"/>
          <p:cNvSpPr>
            <a:spLocks/>
          </p:cNvSpPr>
          <p:nvPr/>
        </p:nvSpPr>
        <p:spPr bwMode="auto">
          <a:xfrm>
            <a:off x="6049962" y="3656012"/>
            <a:ext cx="655638" cy="2667000"/>
          </a:xfrm>
          <a:prstGeom prst="rightBrace">
            <a:avLst>
              <a:gd name="adj1" fmla="val 8324"/>
              <a:gd name="adj2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400" b="0">
              <a:solidFill>
                <a:srgbClr val="26211E"/>
              </a:solidFill>
              <a:latin typeface="Arial" charset="0"/>
            </a:endParaRPr>
          </a:p>
        </p:txBody>
      </p:sp>
      <p:sp>
        <p:nvSpPr>
          <p:cNvPr id="38933" name="TextBox 3"/>
          <p:cNvSpPr txBox="1">
            <a:spLocks noChangeArrowheads="1"/>
          </p:cNvSpPr>
          <p:nvPr/>
        </p:nvSpPr>
        <p:spPr bwMode="auto">
          <a:xfrm>
            <a:off x="304800" y="1535112"/>
            <a:ext cx="2114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0" dirty="0">
                <a:solidFill>
                  <a:srgbClr val="26211E"/>
                </a:solidFill>
                <a:latin typeface="Arial" charset="0"/>
              </a:rPr>
              <a:t>Two to four stories in height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9563" y="3429000"/>
            <a:ext cx="296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Belt course </a:t>
            </a:r>
            <a:endParaRPr lang="en-US" dirty="0"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600200" y="3638024"/>
            <a:ext cx="2438400" cy="4915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705600" y="4804846"/>
            <a:ext cx="21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Public zone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26211E"/>
      </a:dk1>
      <a:lt1>
        <a:srgbClr val="FFFFFF"/>
      </a:lt1>
      <a:dk2>
        <a:srgbClr val="FFFFFF"/>
      </a:dk2>
      <a:lt2>
        <a:srgbClr val="332C28"/>
      </a:lt2>
      <a:accent1>
        <a:srgbClr val="685C53"/>
      </a:accent1>
      <a:accent2>
        <a:srgbClr val="CC0033"/>
      </a:accent2>
      <a:accent3>
        <a:srgbClr val="FFFFFF"/>
      </a:accent3>
      <a:accent4>
        <a:srgbClr val="1F1B18"/>
      </a:accent4>
      <a:accent5>
        <a:srgbClr val="B9B5B3"/>
      </a:accent5>
      <a:accent6>
        <a:srgbClr val="B9002D"/>
      </a:accent6>
      <a:hlink>
        <a:srgbClr val="CC0033"/>
      </a:hlink>
      <a:folHlink>
        <a:srgbClr val="CC0033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26211E"/>
        </a:dk1>
        <a:lt1>
          <a:srgbClr val="FFFFFF"/>
        </a:lt1>
        <a:dk2>
          <a:srgbClr val="FFFFFF"/>
        </a:dk2>
        <a:lt2>
          <a:srgbClr val="9A8C82"/>
        </a:lt2>
        <a:accent1>
          <a:srgbClr val="685C53"/>
        </a:accent1>
        <a:accent2>
          <a:srgbClr val="CC0033"/>
        </a:accent2>
        <a:accent3>
          <a:srgbClr val="FFFFFF"/>
        </a:accent3>
        <a:accent4>
          <a:srgbClr val="1F1B18"/>
        </a:accent4>
        <a:accent5>
          <a:srgbClr val="B9B5B3"/>
        </a:accent5>
        <a:accent6>
          <a:srgbClr val="B9002D"/>
        </a:accent6>
        <a:hlink>
          <a:srgbClr val="CC0033"/>
        </a:hlink>
        <a:folHlink>
          <a:srgbClr val="CC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1760</Words>
  <Application>Microsoft Office PowerPoint</Application>
  <PresentationFormat>On-screen Show (4:3)</PresentationFormat>
  <Paragraphs>213</Paragraphs>
  <Slides>22</Slides>
  <Notes>22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Blank Presentation</vt:lpstr>
      <vt:lpstr>PowerPoint Presentation</vt:lpstr>
      <vt:lpstr>PowerPoint Presentation</vt:lpstr>
      <vt:lpstr>Commercial Architecture</vt:lpstr>
      <vt:lpstr>Commercial Architecture</vt:lpstr>
      <vt:lpstr>Commercial Architecture</vt:lpstr>
      <vt:lpstr>Commercial Architecture</vt:lpstr>
      <vt:lpstr>Compositional Types</vt:lpstr>
      <vt:lpstr>One-part Commercial Block</vt:lpstr>
      <vt:lpstr>Two-part Commercial Block</vt:lpstr>
      <vt:lpstr>Enframed Window Wall</vt:lpstr>
      <vt:lpstr>Stacked Vertical Block</vt:lpstr>
      <vt:lpstr>Two-part Vertical Block</vt:lpstr>
      <vt:lpstr>Three-part Vertical Block</vt:lpstr>
      <vt:lpstr>Temple Front</vt:lpstr>
      <vt:lpstr>Vault</vt:lpstr>
      <vt:lpstr>Enframed Block</vt:lpstr>
      <vt:lpstr>Central Block with Wings</vt:lpstr>
      <vt:lpstr>Arcaded Block</vt:lpstr>
      <vt:lpstr>Stylistic Influences</vt:lpstr>
      <vt:lpstr>New Concepts of Architecture</vt:lpstr>
      <vt:lpstr>Contact Information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 Wolfenden</dc:creator>
  <cp:lastModifiedBy>Leslie Wolfenden</cp:lastModifiedBy>
  <cp:revision>120</cp:revision>
  <dcterms:created xsi:type="dcterms:W3CDTF">2014-10-06T19:35:02Z</dcterms:created>
  <dcterms:modified xsi:type="dcterms:W3CDTF">2015-08-19T13:51:58Z</dcterms:modified>
</cp:coreProperties>
</file>