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4152" r:id="rId2"/>
  </p:sldMasterIdLst>
  <p:notesMasterIdLst>
    <p:notesMasterId r:id="rId29"/>
  </p:notesMasterIdLst>
  <p:handoutMasterIdLst>
    <p:handoutMasterId r:id="rId30"/>
  </p:handoutMasterIdLst>
  <p:sldIdLst>
    <p:sldId id="491" r:id="rId3"/>
    <p:sldId id="492" r:id="rId4"/>
    <p:sldId id="495" r:id="rId5"/>
    <p:sldId id="474" r:id="rId6"/>
    <p:sldId id="473" r:id="rId7"/>
    <p:sldId id="497" r:id="rId8"/>
    <p:sldId id="498" r:id="rId9"/>
    <p:sldId id="523" r:id="rId10"/>
    <p:sldId id="472" r:id="rId11"/>
    <p:sldId id="520" r:id="rId12"/>
    <p:sldId id="522" r:id="rId13"/>
    <p:sldId id="521" r:id="rId14"/>
    <p:sldId id="477" r:id="rId15"/>
    <p:sldId id="476" r:id="rId16"/>
    <p:sldId id="478" r:id="rId17"/>
    <p:sldId id="481" r:id="rId18"/>
    <p:sldId id="463" r:id="rId19"/>
    <p:sldId id="466" r:id="rId20"/>
    <p:sldId id="479" r:id="rId21"/>
    <p:sldId id="488" r:id="rId22"/>
    <p:sldId id="480" r:id="rId23"/>
    <p:sldId id="519" r:id="rId24"/>
    <p:sldId id="525" r:id="rId25"/>
    <p:sldId id="526" r:id="rId26"/>
    <p:sldId id="524" r:id="rId27"/>
    <p:sldId id="493" r:id="rId28"/>
  </p:sldIdLst>
  <p:sldSz cx="9144000" cy="6858000" type="screen4x3"/>
  <p:notesSz cx="7023100" cy="93091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4C423C"/>
    <a:srgbClr val="C0AEA1"/>
    <a:srgbClr val="665A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8" autoAdjust="0"/>
    <p:restoredTop sz="72662" autoAdjust="0"/>
  </p:normalViewPr>
  <p:slideViewPr>
    <p:cSldViewPr>
      <p:cViewPr varScale="1">
        <p:scale>
          <a:sx n="62" d="100"/>
          <a:sy n="62" d="100"/>
        </p:scale>
        <p:origin x="-1980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43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5" d="100"/>
        <a:sy n="115" d="100"/>
      </p:scale>
      <p:origin x="0" y="3156"/>
    </p:cViewPr>
  </p:sorterViewPr>
  <p:notesViewPr>
    <p:cSldViewPr>
      <p:cViewPr varScale="1">
        <p:scale>
          <a:sx n="81" d="100"/>
          <a:sy n="81" d="100"/>
        </p:scale>
        <p:origin x="-3114" y="-84"/>
      </p:cViewPr>
      <p:guideLst>
        <p:guide orient="horz" pos="2932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324" tIns="46662" rIns="93324" bIns="46662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9863" y="0"/>
            <a:ext cx="3043237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324" tIns="46662" rIns="93324" bIns="46662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3963"/>
            <a:ext cx="3043238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324" tIns="46662" rIns="93324" bIns="4666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9863" y="8843963"/>
            <a:ext cx="3043237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324" tIns="46662" rIns="93324" bIns="46662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225E644C-CC4E-456E-AE1D-037F0F42F6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7702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324" tIns="46662" rIns="93324" bIns="46662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9863" y="0"/>
            <a:ext cx="3043237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324" tIns="46662" rIns="93324" bIns="46662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0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84275" y="698500"/>
            <a:ext cx="4654550" cy="34909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6625" y="4421188"/>
            <a:ext cx="5149850" cy="418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324" tIns="46662" rIns="93324" bIns="4666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43963"/>
            <a:ext cx="3043238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324" tIns="46662" rIns="93324" bIns="4666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9863" y="8843963"/>
            <a:ext cx="3043237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324" tIns="46662" rIns="93324" bIns="46662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9F55A05C-8789-4CC3-887A-63864677AD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2764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Hello.  I am Leslie Wolfenden, </a:t>
            </a:r>
          </a:p>
          <a:p>
            <a:pPr eaLnBrk="1" hangingPunct="1"/>
            <a:r>
              <a:rPr lang="en-US" altLang="en-US" smtClean="0"/>
              <a:t>the Texas Historical Commission’s Historic Resources Survey Coordinator.</a:t>
            </a: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fld id="{E750C899-6F2F-4905-974C-ACDB923872DA}" type="slidenum">
              <a:rPr lang="en-US" altLang="en-US" sz="1200" smtClean="0">
                <a:solidFill>
                  <a:srgbClr val="000000"/>
                </a:solidFill>
              </a:rPr>
              <a:pPr/>
              <a:t>1</a:t>
            </a:fld>
            <a:endParaRPr lang="en-US" altLang="en-US" sz="12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Technological advancement was part of the driving force of the modernist movement.</a:t>
            </a:r>
          </a:p>
          <a:p>
            <a:r>
              <a:rPr lang="en-US" altLang="en-US" smtClean="0"/>
              <a:t>The Industrial Revolution brought iron, steel, and glass.</a:t>
            </a:r>
          </a:p>
          <a:p>
            <a:endParaRPr lang="en-US" altLang="en-US" smtClean="0"/>
          </a:p>
          <a:p>
            <a:r>
              <a:rPr lang="en-US" altLang="en-US" smtClean="0"/>
              <a:t>In the early 1830s, the section beam was invented by Eaton Hodgkinson.</a:t>
            </a:r>
          </a:p>
          <a:p>
            <a:r>
              <a:rPr lang="en-US" altLang="en-US" smtClean="0"/>
              <a:t>This led to widespread use of iron construction as it allowed for longer spans and less wall.</a:t>
            </a:r>
          </a:p>
          <a:p>
            <a:r>
              <a:rPr lang="en-US" altLang="en-US" smtClean="0"/>
              <a:t>It replaced load-bearing masonry and wood framing.</a:t>
            </a:r>
          </a:p>
          <a:p>
            <a:endParaRPr lang="en-US" altLang="en-US" smtClean="0"/>
          </a:p>
          <a:p>
            <a:r>
              <a:rPr lang="en-US" altLang="en-US" smtClean="0"/>
              <a:t>An early example of this is seen in the Crystal Palace at the Great Exposition in London in 1851.</a:t>
            </a:r>
          </a:p>
          <a:p>
            <a:r>
              <a:rPr lang="en-US" altLang="en-US" smtClean="0"/>
              <a:t>This was designed by Joseph Paxton.</a:t>
            </a:r>
          </a:p>
          <a:p>
            <a:endParaRPr lang="en-US" altLang="en-US" smtClean="0"/>
          </a:p>
          <a:p>
            <a:r>
              <a:rPr lang="en-US" altLang="en-US" smtClean="0"/>
              <a:t>Crystal Palace: Joseph Paxton</a:t>
            </a: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fld id="{4733449A-BD7E-4DE8-B2F5-6365991B9C00}" type="slidenum">
              <a:rPr lang="en-US" altLang="en-US" sz="1200" smtClean="0"/>
              <a:pPr/>
              <a:t>10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This led to the first curtain wall made of glass and metal,</a:t>
            </a:r>
          </a:p>
          <a:p>
            <a:r>
              <a:rPr lang="en-US" altLang="en-US" smtClean="0"/>
              <a:t>Seen here at the Oriel Chambers in Liverpool in 1864.</a:t>
            </a:r>
          </a:p>
          <a:p>
            <a:r>
              <a:rPr lang="en-US" altLang="en-US" smtClean="0"/>
              <a:t>This was designed by Peter Ellis.</a:t>
            </a:r>
          </a:p>
          <a:p>
            <a:r>
              <a:rPr lang="en-US" altLang="en-US" smtClean="0"/>
              <a:t>You can still see the influence of traditional architecture with the pediment and masonry details.</a:t>
            </a:r>
          </a:p>
          <a:p>
            <a:endParaRPr lang="en-US" altLang="en-US" smtClean="0"/>
          </a:p>
          <a:p>
            <a:r>
              <a:rPr lang="en-US" altLang="en-US" smtClean="0"/>
              <a:t>First curtain wall: Oriel Chambers, Liverpool by Peter Ellis</a:t>
            </a: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fld id="{B14B0909-DF9C-435E-979D-F93D3CA8B881}" type="slidenum">
              <a:rPr lang="en-US" altLang="en-US" sz="1200" smtClean="0"/>
              <a:pPr/>
              <a:t>11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The first fully steel-framed building was the 10-story Home Insurance Building in Chicago, built in 1885.</a:t>
            </a:r>
          </a:p>
          <a:p>
            <a:r>
              <a:rPr lang="en-US" altLang="en-US" smtClean="0"/>
              <a:t>This is regarded as the first skyscraper and was designed by William Jenney.</a:t>
            </a:r>
          </a:p>
          <a:p>
            <a:endParaRPr lang="en-US" altLang="en-US" smtClean="0"/>
          </a:p>
          <a:p>
            <a:r>
              <a:rPr lang="en-US" altLang="en-US" smtClean="0"/>
              <a:t>This building weighed a third as much as a 10-story masonry building. </a:t>
            </a:r>
          </a:p>
          <a:p>
            <a:r>
              <a:rPr lang="en-US" altLang="en-US" smtClean="0"/>
              <a:t>Using this method, allowed the possibility to construct even taller structures.</a:t>
            </a: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fld id="{5F9847D8-0573-4207-92F2-C1AF18E17876}" type="slidenum">
              <a:rPr lang="en-US" altLang="en-US" sz="1200" smtClean="0"/>
              <a:pPr/>
              <a:t>12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The Moderne style is characterized by the adoption of the machine aesthetic,</a:t>
            </a:r>
          </a:p>
          <a:p>
            <a:r>
              <a:rPr lang="en-US" altLang="en-US" smtClean="0"/>
              <a:t>Glorification of technological advancement and new materials,</a:t>
            </a:r>
          </a:p>
          <a:p>
            <a:r>
              <a:rPr lang="en-US" altLang="en-US" smtClean="0"/>
              <a:t>Adopting or loosely retaining revivalist forms and motifs,</a:t>
            </a:r>
          </a:p>
          <a:p>
            <a:r>
              <a:rPr lang="en-US" altLang="en-US" smtClean="0"/>
              <a:t>And the continued use of ornament.</a:t>
            </a:r>
          </a:p>
          <a:p>
            <a:endParaRPr lang="en-US" altLang="en-US" smtClean="0"/>
          </a:p>
          <a:p>
            <a:r>
              <a:rPr lang="en-US" altLang="en-US" smtClean="0"/>
              <a:t>The 1925 World’s Fair was held in Paris.</a:t>
            </a:r>
          </a:p>
          <a:p>
            <a:r>
              <a:rPr lang="en-US" altLang="en-US" smtClean="0"/>
              <a:t>This Exposition epitomized what came to be called decades later “Art Deco,” </a:t>
            </a:r>
          </a:p>
          <a:p>
            <a:r>
              <a:rPr lang="en-US" altLang="en-US" smtClean="0"/>
              <a:t>a “modern” style characterized by a streamlined classicism, geometric and symmetric compositions, and a sleek machine-age look. </a:t>
            </a:r>
          </a:p>
          <a:p>
            <a:r>
              <a:rPr lang="en-US" altLang="en-US" smtClean="0"/>
              <a:t>The term Art Deco was derived by shortening the words Arts Decoratifs.</a:t>
            </a:r>
          </a:p>
          <a:p>
            <a:endParaRPr lang="en-US" altLang="en-US" smtClean="0"/>
          </a:p>
          <a:p>
            <a:r>
              <a:rPr lang="en-US" altLang="en-US" smtClean="0"/>
              <a:t>Characteristics of the Art Deco style include</a:t>
            </a:r>
          </a:p>
          <a:p>
            <a:r>
              <a:rPr lang="en-US" altLang="en-US" smtClean="0"/>
              <a:t>Stylized plant and animal motifs, and hard-lined angular geometric patterning in exterior and interior ornament,</a:t>
            </a:r>
          </a:p>
          <a:p>
            <a:r>
              <a:rPr lang="en-US" altLang="en-US" smtClean="0"/>
              <a:t>Vertical molded ornamentation</a:t>
            </a:r>
          </a:p>
          <a:p>
            <a:r>
              <a:rPr lang="en-US" altLang="en-US" smtClean="0"/>
              <a:t>Decorative parapet and cornice</a:t>
            </a:r>
          </a:p>
          <a:p>
            <a:r>
              <a:rPr lang="en-US" altLang="en-US" smtClean="0"/>
              <a:t>Ornamental door and window surrounds</a:t>
            </a:r>
          </a:p>
          <a:p>
            <a:r>
              <a:rPr lang="en-US" altLang="en-US" smtClean="0"/>
              <a:t>Metal sash windows</a:t>
            </a:r>
          </a:p>
          <a:p>
            <a:r>
              <a:rPr lang="en-US" altLang="en-US" smtClean="0"/>
              <a:t>Polychromatic decorative glass or glazed brick</a:t>
            </a:r>
          </a:p>
          <a:p>
            <a:endParaRPr lang="en-US" altLang="en-US" smtClean="0"/>
          </a:p>
          <a:p>
            <a:r>
              <a:rPr lang="en-US" altLang="en-US" smtClean="0"/>
              <a:t>Marlin Hotel, Miami</a:t>
            </a:r>
          </a:p>
          <a:p>
            <a:r>
              <a:rPr lang="en-US" altLang="en-US" smtClean="0"/>
              <a:t>Kress Building</a:t>
            </a: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fld id="{85EDC800-8D41-483C-BAB3-F55E0E6AFC02}" type="slidenum">
              <a:rPr lang="en-US" altLang="en-US" sz="1200" smtClean="0"/>
              <a:pPr/>
              <a:t>13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Art Moderne was popular from the 1930s to the 1950s.</a:t>
            </a:r>
          </a:p>
          <a:p>
            <a:endParaRPr lang="en-US" altLang="en-US" smtClean="0"/>
          </a:p>
          <a:p>
            <a:r>
              <a:rPr lang="en-US" altLang="en-US" smtClean="0"/>
              <a:t>It encompassed the machine aesthetic, aerodynamic imagery of transportation:</a:t>
            </a:r>
          </a:p>
          <a:p>
            <a:r>
              <a:rPr lang="en-US" altLang="en-US" smtClean="0"/>
              <a:t>Rounded corners,</a:t>
            </a:r>
          </a:p>
          <a:p>
            <a:r>
              <a:rPr lang="en-US" altLang="en-US" smtClean="0"/>
              <a:t>Curved windows, metal sash windows,</a:t>
            </a:r>
          </a:p>
          <a:p>
            <a:r>
              <a:rPr lang="en-US" altLang="en-US" smtClean="0"/>
              <a:t>Smooth wall surfaces highlighted with metal trim,</a:t>
            </a:r>
          </a:p>
          <a:p>
            <a:r>
              <a:rPr lang="en-US" altLang="en-US" smtClean="0"/>
              <a:t>Irregular plan and asymmetrical façade,</a:t>
            </a:r>
          </a:p>
          <a:p>
            <a:r>
              <a:rPr lang="en-US" altLang="en-US" smtClean="0"/>
              <a:t>Flat roofs, and</a:t>
            </a:r>
          </a:p>
          <a:p>
            <a:r>
              <a:rPr lang="en-US" altLang="en-US" smtClean="0"/>
              <a:t>Glass block walls and windows.</a:t>
            </a:r>
          </a:p>
          <a:p>
            <a:endParaRPr lang="en-US" altLang="en-US" smtClean="0"/>
          </a:p>
          <a:p>
            <a:r>
              <a:rPr lang="en-US" altLang="en-US" smtClean="0"/>
              <a:t>Greyhound Bus Station, Cleveland, top left</a:t>
            </a:r>
          </a:p>
          <a:p>
            <a:r>
              <a:rPr lang="en-US" altLang="en-US" smtClean="0"/>
              <a:t>Utah, top right</a:t>
            </a:r>
          </a:p>
          <a:p>
            <a:r>
              <a:rPr lang="en-US" altLang="en-US" smtClean="0"/>
              <a:t>Utah, bottom left</a:t>
            </a:r>
          </a:p>
          <a:p>
            <a:r>
              <a:rPr lang="en-US" altLang="en-US" smtClean="0"/>
              <a:t>Anaconda, Montana, bottom right</a:t>
            </a:r>
          </a:p>
          <a:p>
            <a:endParaRPr lang="en-US" altLang="en-US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fld id="{164BAE64-E9C3-4CD5-A645-106DB4B751EC}" type="slidenum">
              <a:rPr lang="en-US" altLang="en-US" sz="1200" smtClean="0"/>
              <a:pPr/>
              <a:t>14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During the Depression Era of the 1930s and 40s, Stripped Classicism became popular.</a:t>
            </a:r>
          </a:p>
          <a:p>
            <a:r>
              <a:rPr lang="en-US" altLang="en-US" smtClean="0"/>
              <a:t>This was also known as PWA Moderne and WPA Moderne.</a:t>
            </a:r>
          </a:p>
          <a:p>
            <a:endParaRPr lang="en-US" altLang="en-US" smtClean="0"/>
          </a:p>
          <a:p>
            <a:r>
              <a:rPr lang="en-US" altLang="en-US" smtClean="0"/>
              <a:t>Commonalities of this style include:</a:t>
            </a:r>
          </a:p>
          <a:p>
            <a:r>
              <a:rPr lang="en-US" altLang="en-US" smtClean="0"/>
              <a:t>Symmetrical facades,</a:t>
            </a:r>
          </a:p>
          <a:p>
            <a:r>
              <a:rPr lang="en-US" altLang="en-US" smtClean="0"/>
              <a:t>Smooth wall surfaces, </a:t>
            </a:r>
          </a:p>
          <a:p>
            <a:r>
              <a:rPr lang="en-US" altLang="en-US" smtClean="0"/>
              <a:t>Flat roofs, </a:t>
            </a:r>
          </a:p>
          <a:p>
            <a:r>
              <a:rPr lang="en-US" altLang="en-US" smtClean="0"/>
              <a:t>Plain narrow cornices,</a:t>
            </a:r>
          </a:p>
          <a:p>
            <a:r>
              <a:rPr lang="en-US" altLang="en-US" smtClean="0"/>
              <a:t>Projecting pavilions,</a:t>
            </a:r>
          </a:p>
          <a:p>
            <a:r>
              <a:rPr lang="en-US" altLang="en-US" smtClean="0"/>
              <a:t>Vertical molded ornamentation,</a:t>
            </a:r>
          </a:p>
          <a:p>
            <a:r>
              <a:rPr lang="en-US" altLang="en-US" smtClean="0"/>
              <a:t>Framed entrances,</a:t>
            </a:r>
          </a:p>
          <a:p>
            <a:r>
              <a:rPr lang="en-US" altLang="en-US" smtClean="0"/>
              <a:t>Piers without capitals,</a:t>
            </a:r>
          </a:p>
          <a:p>
            <a:r>
              <a:rPr lang="en-US" altLang="en-US" smtClean="0"/>
              <a:t>And metal sash windows.</a:t>
            </a:r>
          </a:p>
          <a:p>
            <a:endParaRPr lang="en-US" altLang="en-US" smtClean="0"/>
          </a:p>
          <a:p>
            <a:r>
              <a:rPr lang="en-US" altLang="en-US" smtClean="0"/>
              <a:t>Hockley County Library, Levelland, top left</a:t>
            </a:r>
          </a:p>
          <a:p>
            <a:r>
              <a:rPr lang="en-US" altLang="en-US" smtClean="0"/>
              <a:t>Utah, top right</a:t>
            </a:r>
          </a:p>
          <a:p>
            <a:r>
              <a:rPr lang="en-US" altLang="en-US" smtClean="0"/>
              <a:t>East Carroll Parish Courthouse, Louisiana, bottom left</a:t>
            </a:r>
          </a:p>
          <a:p>
            <a:r>
              <a:rPr lang="en-US" altLang="en-US" smtClean="0"/>
              <a:t>Utah, bottom right</a:t>
            </a: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fld id="{4E4BF46E-1005-4B01-8ABC-8F9AB6840D02}" type="slidenum">
              <a:rPr lang="en-US" altLang="en-US" sz="1200" smtClean="0"/>
              <a:pPr/>
              <a:t>15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World War II was a major factor in driving innovations in building technology and architectural possibilities.</a:t>
            </a:r>
          </a:p>
          <a:p>
            <a:r>
              <a:rPr lang="en-US" altLang="en-US" smtClean="0"/>
              <a:t>Material shortages led to the adoption of new materials and advancement of old ones.</a:t>
            </a:r>
          </a:p>
          <a:p>
            <a:r>
              <a:rPr lang="en-US" altLang="en-US" smtClean="0"/>
              <a:t>Surplus postwar industrial capacity would accelerate materials and techniques.</a:t>
            </a:r>
          </a:p>
          <a:p>
            <a:r>
              <a:rPr lang="en-US" altLang="en-US" smtClean="0"/>
              <a:t>There was a rapid demand for structures during the war </a:t>
            </a:r>
          </a:p>
          <a:p>
            <a:r>
              <a:rPr lang="en-US" altLang="en-US" smtClean="0"/>
              <a:t>And for housing after the war.</a:t>
            </a:r>
          </a:p>
          <a:p>
            <a:endParaRPr lang="en-US" altLang="en-US" smtClean="0"/>
          </a:p>
          <a:p>
            <a:r>
              <a:rPr lang="en-US" altLang="en-US" smtClean="0"/>
              <a:t>World War II was a pivotal point in US history.</a:t>
            </a:r>
          </a:p>
          <a:p>
            <a:r>
              <a:rPr lang="en-US" altLang="en-US" smtClean="0"/>
              <a:t>There was a shift from rural to urban populations</a:t>
            </a:r>
          </a:p>
          <a:p>
            <a:r>
              <a:rPr lang="en-US" altLang="en-US" smtClean="0"/>
              <a:t>And the start of urban sprawl, subdivisions, and separation of uses.</a:t>
            </a:r>
          </a:p>
          <a:p>
            <a:endParaRPr lang="en-US" altLang="en-US" smtClean="0"/>
          </a:p>
          <a:p>
            <a:r>
              <a:rPr lang="en-US" altLang="en-US" smtClean="0"/>
              <a:t>There were accelerated experiments with prefabricated buildings, </a:t>
            </a:r>
          </a:p>
          <a:p>
            <a:r>
              <a:rPr lang="en-US" altLang="en-US" smtClean="0"/>
              <a:t>such as the Quonset hut as seen in the top image, </a:t>
            </a:r>
          </a:p>
          <a:p>
            <a:r>
              <a:rPr lang="en-US" altLang="en-US" smtClean="0"/>
              <a:t>Lustron houses (bottom left), </a:t>
            </a:r>
          </a:p>
          <a:p>
            <a:r>
              <a:rPr lang="en-US" altLang="en-US" smtClean="0"/>
              <a:t>and the Dymaxion House or geodesic dome (bottom right).</a:t>
            </a:r>
          </a:p>
          <a:p>
            <a:endParaRPr lang="en-US" altLang="en-US" smtClean="0"/>
          </a:p>
          <a:p>
            <a:r>
              <a:rPr lang="en-US" altLang="en-US" smtClean="0"/>
              <a:t>Lustron 1947-1950</a:t>
            </a:r>
          </a:p>
          <a:p>
            <a:r>
              <a:rPr lang="en-US" altLang="en-US" smtClean="0"/>
              <a:t>Buckminster Fuller</a:t>
            </a:r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fld id="{9170D0E1-A844-498E-91A5-28B540CC5D6A}" type="slidenum">
              <a:rPr lang="en-US" altLang="en-US" sz="1200" smtClean="0"/>
              <a:pPr/>
              <a:t>16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From the 1920s to the 60s, the International Style was a combination of many distinct threads and trends in architecture </a:t>
            </a:r>
          </a:p>
          <a:p>
            <a:r>
              <a:rPr lang="en-US" altLang="en-US" smtClean="0"/>
              <a:t>identified as stylistically similar and having a common purpose.</a:t>
            </a:r>
          </a:p>
          <a:p>
            <a:r>
              <a:rPr lang="en-US" altLang="en-US" smtClean="0"/>
              <a:t>Of particular importance was the 1932 International Exhibition of Modern Architecture </a:t>
            </a:r>
          </a:p>
          <a:p>
            <a:r>
              <a:rPr lang="en-US" altLang="en-US" smtClean="0"/>
              <a:t>held at the Museum of Modern Art in New York City, </a:t>
            </a:r>
          </a:p>
          <a:p>
            <a:r>
              <a:rPr lang="en-US" altLang="en-US" smtClean="0"/>
              <a:t>It was organized by Philip Johnson and Henry-Russell Hitchcock who coined the term “International Style.”</a:t>
            </a:r>
          </a:p>
          <a:p>
            <a:endParaRPr lang="en-US" altLang="en-US" smtClean="0"/>
          </a:p>
          <a:p>
            <a:r>
              <a:rPr lang="en-US" altLang="en-US" smtClean="0"/>
              <a:t>The International Style became the pre-eminent style in institutional and commercial architecture in the United States.</a:t>
            </a:r>
          </a:p>
          <a:p>
            <a:r>
              <a:rPr lang="en-US" altLang="en-US" smtClean="0"/>
              <a:t>The emphasis was on volume rather than mass,</a:t>
            </a:r>
          </a:p>
          <a:p>
            <a:r>
              <a:rPr lang="en-US" altLang="en-US" smtClean="0"/>
              <a:t>And balance as opposed to preconceived symmetry.</a:t>
            </a:r>
          </a:p>
          <a:p>
            <a:r>
              <a:rPr lang="en-US" altLang="en-US" smtClean="0"/>
              <a:t>There was a dependence on intrinsic elegance of materials, technical perfection, and fine proportions,</a:t>
            </a:r>
          </a:p>
          <a:p>
            <a:r>
              <a:rPr lang="en-US" altLang="en-US" smtClean="0"/>
              <a:t>And the elimination of applied ornament.</a:t>
            </a:r>
          </a:p>
          <a:p>
            <a:endParaRPr lang="en-US" altLang="en-US" smtClean="0"/>
          </a:p>
          <a:p>
            <a:r>
              <a:rPr lang="en-US" altLang="en-US" smtClean="0"/>
              <a:t>The International Style was a break from architectural tradition </a:t>
            </a:r>
          </a:p>
          <a:p>
            <a:r>
              <a:rPr lang="en-US" altLang="en-US" smtClean="0"/>
              <a:t>With simple unornamented designs</a:t>
            </a:r>
          </a:p>
          <a:p>
            <a:r>
              <a:rPr lang="en-US" altLang="en-US" smtClean="0"/>
              <a:t>And use of common materials such as glass for facades, steel for exterior support, and concrete for floors and interior support.</a:t>
            </a:r>
          </a:p>
          <a:p>
            <a:r>
              <a:rPr lang="en-US" altLang="en-US" smtClean="0"/>
              <a:t>The floor plans were functional and logical.</a:t>
            </a:r>
          </a:p>
          <a:p>
            <a:endParaRPr lang="en-US" altLang="en-US" smtClean="0"/>
          </a:p>
          <a:p>
            <a:r>
              <a:rPr lang="en-US" altLang="en-US" smtClean="0"/>
              <a:t>Seagram building, Mies van der Rohe, 1958, New York City, far left</a:t>
            </a:r>
          </a:p>
          <a:p>
            <a:r>
              <a:rPr lang="en-US" altLang="en-US" smtClean="0"/>
              <a:t>Villa Savoye, Le Corbusier, 1982-1931, Poissy, France, top center</a:t>
            </a:r>
          </a:p>
          <a:p>
            <a:r>
              <a:rPr lang="en-US" altLang="en-US" smtClean="0"/>
              <a:t>Walter Gropius House, Walter Gropius, 1938, Lincoln, MA, bottom center</a:t>
            </a:r>
          </a:p>
          <a:p>
            <a:r>
              <a:rPr lang="en-US" altLang="en-US" smtClean="0"/>
              <a:t>Lever House, SOM, 1952, New York City, far right</a:t>
            </a: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fld id="{2CA54B12-87A4-49CD-86A5-6C9290CE79F2}" type="slidenum">
              <a:rPr lang="en-US" altLang="en-US" sz="1200" smtClean="0"/>
              <a:pPr/>
              <a:t>17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As a reaction to the purely functional form of the International Style,</a:t>
            </a:r>
          </a:p>
          <a:p>
            <a:r>
              <a:rPr lang="en-US" altLang="en-US" smtClean="0"/>
              <a:t>The Mid-Century Modern came into being in the 1930s and lasted to the 1960s.</a:t>
            </a:r>
          </a:p>
          <a:p>
            <a:endParaRPr lang="en-US" altLang="en-US" smtClean="0"/>
          </a:p>
          <a:p>
            <a:r>
              <a:rPr lang="en-US" altLang="en-US" smtClean="0"/>
              <a:t>It experimented with organic forms that were more human and accessible.</a:t>
            </a:r>
          </a:p>
          <a:p>
            <a:endParaRPr lang="en-US" altLang="en-US" smtClean="0"/>
          </a:p>
          <a:p>
            <a:r>
              <a:rPr lang="en-US" altLang="en-US" smtClean="0"/>
              <a:t>It was popular for its democratic and playful nature.</a:t>
            </a:r>
          </a:p>
          <a:p>
            <a:r>
              <a:rPr lang="en-US" altLang="en-US" smtClean="0"/>
              <a:t>It made structural advancements in the use of reinforced concrete,</a:t>
            </a:r>
          </a:p>
          <a:p>
            <a:r>
              <a:rPr lang="en-US" altLang="en-US" smtClean="0"/>
              <a:t>Concrete shell construction, </a:t>
            </a:r>
          </a:p>
          <a:p>
            <a:r>
              <a:rPr lang="en-US" altLang="en-US" smtClean="0"/>
              <a:t>And the geodesic dome.</a:t>
            </a:r>
          </a:p>
          <a:p>
            <a:endParaRPr lang="en-US" altLang="en-US" smtClean="0"/>
          </a:p>
          <a:p>
            <a:r>
              <a:rPr lang="en-US" altLang="en-US" smtClean="0"/>
              <a:t>Preeminent architects of this style include Eero Saarinen and Alvar Aalto.</a:t>
            </a:r>
          </a:p>
          <a:p>
            <a:endParaRPr lang="en-US" altLang="en-US" smtClean="0"/>
          </a:p>
          <a:p>
            <a:endParaRPr lang="en-US" altLang="en-US" smtClean="0"/>
          </a:p>
          <a:p>
            <a:r>
              <a:rPr lang="en-US" altLang="en-US" smtClean="0"/>
              <a:t>Sydney Opera House, Jorn Utzon, 1973, Sydney, Australia, top left</a:t>
            </a:r>
          </a:p>
          <a:p>
            <a:r>
              <a:rPr lang="en-US" altLang="en-US" smtClean="0"/>
              <a:t>TWA Flight Center, Eero Saarinen, 1962, New York City, top right</a:t>
            </a:r>
          </a:p>
          <a:p>
            <a:r>
              <a:rPr lang="en-US" altLang="en-US" smtClean="0"/>
              <a:t>Fannie Davis Gazebo, 1970, Austin, bottom right</a:t>
            </a: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fld id="{0434466D-030E-4270-9B91-D75489926365}" type="slidenum">
              <a:rPr lang="en-US" altLang="en-US" sz="1200" smtClean="0"/>
              <a:pPr/>
              <a:t>18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Inspired by imagery of the Atomic Age and the Space Age, the Googie Style came into being.</a:t>
            </a:r>
          </a:p>
          <a:p>
            <a:r>
              <a:rPr lang="en-US" altLang="en-US" smtClean="0"/>
              <a:t>It used atomic orbital patterns, flying saucers, upswept roofs, geometric shapes, starbursts, and bold use of glass, steel and neon.</a:t>
            </a:r>
          </a:p>
          <a:p>
            <a:r>
              <a:rPr lang="en-US" altLang="en-US" smtClean="0"/>
              <a:t>On the whole, it originated out of California in the late 1940s </a:t>
            </a:r>
          </a:p>
          <a:p>
            <a:r>
              <a:rPr lang="en-US" altLang="en-US" smtClean="0"/>
              <a:t>and was more or less exclusive to the United States.</a:t>
            </a:r>
          </a:p>
          <a:p>
            <a:endParaRPr lang="en-US" altLang="en-US" smtClean="0"/>
          </a:p>
          <a:p>
            <a:r>
              <a:rPr lang="en-US" altLang="en-US" smtClean="0"/>
              <a:t>Googie heavily influenced retro-futurism, </a:t>
            </a:r>
          </a:p>
          <a:p>
            <a:r>
              <a:rPr lang="en-US" altLang="en-US" smtClean="0"/>
              <a:t>appropriately exemplified in the ‘The Jetsons’ cartoon, and Disney’s Tomorrowland.</a:t>
            </a:r>
          </a:p>
          <a:p>
            <a:r>
              <a:rPr lang="en-US" altLang="en-US" smtClean="0"/>
              <a:t>Googie was used for diners, movie theaters, motels, gas stations, cafes, car washes </a:t>
            </a:r>
          </a:p>
          <a:p>
            <a:r>
              <a:rPr lang="en-US" altLang="en-US" smtClean="0"/>
              <a:t>– the eye-catching shapes, colors and lighting were essentially architectural billboards advertising the business to vehicles on the road.</a:t>
            </a:r>
          </a:p>
          <a:p>
            <a:endParaRPr lang="en-US" altLang="en-US" smtClean="0"/>
          </a:p>
          <a:p>
            <a:r>
              <a:rPr lang="en-US" altLang="en-US" smtClean="0"/>
              <a:t>Space Needle, Seattle, 1962, top right</a:t>
            </a: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fld id="{C58D7E25-53E7-4C24-BEAE-2F13FB0DB03F}" type="slidenum">
              <a:rPr lang="en-US" altLang="en-US" sz="1200" smtClean="0"/>
              <a:pPr/>
              <a:t>19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Today, we are going to discuss Modern Architecture.</a:t>
            </a:r>
          </a:p>
          <a:p>
            <a:endParaRPr lang="en-US" altLang="en-US" smtClean="0"/>
          </a:p>
          <a:p>
            <a:r>
              <a:rPr lang="en-US" altLang="en-US" smtClean="0"/>
              <a:t>Since modern architecture of the 20</a:t>
            </a:r>
            <a:r>
              <a:rPr lang="en-US" altLang="en-US" baseline="30000" smtClean="0"/>
              <a:t>th</a:t>
            </a:r>
            <a:r>
              <a:rPr lang="en-US" altLang="en-US" smtClean="0"/>
              <a:t> century is coming into its own and is considered to be “historic,” </a:t>
            </a:r>
          </a:p>
          <a:p>
            <a:r>
              <a:rPr lang="en-US" altLang="en-US" smtClean="0"/>
              <a:t>I’ll be covering where modern architecture came from, what it is, and how it evolved over time.</a:t>
            </a:r>
          </a:p>
          <a:p>
            <a:endParaRPr lang="en-US" altLang="en-US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fld id="{005C86EC-6469-4CD9-BF23-9A2412DFBF19}" type="slidenum">
              <a:rPr lang="en-US" altLang="en-US" sz="1200" smtClean="0">
                <a:solidFill>
                  <a:srgbClr val="000000"/>
                </a:solidFill>
              </a:rPr>
              <a:pPr/>
              <a:t>2</a:t>
            </a:fld>
            <a:endParaRPr lang="en-US" altLang="en-US" sz="12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In direct contrast to Googie’s exuberance, New Formalism emerged in the 1950s and lasted through the 1970s.</a:t>
            </a:r>
          </a:p>
          <a:p>
            <a:endParaRPr lang="en-US" altLang="en-US" smtClean="0"/>
          </a:p>
          <a:p>
            <a:r>
              <a:rPr lang="en-US" altLang="en-US" smtClean="0"/>
              <a:t>It blended elements of Classicism, </a:t>
            </a:r>
          </a:p>
          <a:p>
            <a:r>
              <a:rPr lang="en-US" altLang="en-US" smtClean="0"/>
              <a:t>seen in the rigid symmetry, use of columns or arcades, and high-end materials, </a:t>
            </a:r>
          </a:p>
          <a:p>
            <a:r>
              <a:rPr lang="en-US" altLang="en-US" smtClean="0"/>
              <a:t>with the International Style.</a:t>
            </a:r>
          </a:p>
          <a:p>
            <a:endParaRPr lang="en-US" altLang="en-US" smtClean="0"/>
          </a:p>
          <a:p>
            <a:endParaRPr lang="en-US" altLang="en-US" smtClean="0"/>
          </a:p>
          <a:p>
            <a:r>
              <a:rPr lang="en-US" altLang="en-US" smtClean="0"/>
              <a:t>Killeen, bottom</a:t>
            </a: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fld id="{C652A093-DB98-484E-AE71-0567C32665BF}" type="slidenum">
              <a:rPr lang="en-US" altLang="en-US" sz="1200" smtClean="0"/>
              <a:pPr/>
              <a:t>20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Another architectural style that responded to the International Style was Brutalism that flourished from the 1950s to the 70s.</a:t>
            </a:r>
          </a:p>
          <a:p>
            <a:r>
              <a:rPr lang="en-US" altLang="en-US" smtClean="0"/>
              <a:t>It was popular for creating works of monumental quality, such as government and institutional buildings.</a:t>
            </a:r>
          </a:p>
          <a:p>
            <a:r>
              <a:rPr lang="en-US" altLang="en-US" smtClean="0"/>
              <a:t>The emphasis is on more substantial materials, such as concrete and brick.</a:t>
            </a:r>
          </a:p>
          <a:p>
            <a:endParaRPr lang="en-US" altLang="en-US" smtClean="0"/>
          </a:p>
          <a:p>
            <a:r>
              <a:rPr lang="en-US" altLang="en-US" smtClean="0"/>
              <a:t>These buildings were typically massive in character and fortress-like </a:t>
            </a:r>
          </a:p>
          <a:p>
            <a:r>
              <a:rPr lang="en-US" altLang="en-US" smtClean="0"/>
              <a:t>to create an image that communicated strength, functionality, and frank expression of materiality.</a:t>
            </a:r>
          </a:p>
          <a:p>
            <a:endParaRPr lang="en-US" altLang="en-US" smtClean="0"/>
          </a:p>
          <a:p>
            <a:r>
              <a:rPr lang="en-US" altLang="en-US" smtClean="0"/>
              <a:t>The word “Brutalism” derives from Beton Brut, meaning “raw concrete.”</a:t>
            </a:r>
          </a:p>
          <a:p>
            <a:endParaRPr lang="en-US" altLang="en-US" smtClean="0"/>
          </a:p>
          <a:p>
            <a:endParaRPr lang="en-US" altLang="en-US" smtClean="0"/>
          </a:p>
          <a:p>
            <a:r>
              <a:rPr lang="en-US" altLang="en-US" smtClean="0"/>
              <a:t>Boston City Hall, 1968, Kallmann McKinnell &amp; Knowles, Boston, left</a:t>
            </a:r>
          </a:p>
          <a:p>
            <a:r>
              <a:rPr lang="en-US" altLang="en-US" smtClean="0"/>
              <a:t>Le Corbusier, Chandigarh, India, top right</a:t>
            </a:r>
          </a:p>
          <a:p>
            <a:r>
              <a:rPr lang="en-US" altLang="en-US" smtClean="0"/>
              <a:t>LBJ Library, 1971, SOM, Austin, bottom right</a:t>
            </a:r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fld id="{89AABF8C-A4F5-46BB-8D1F-17A0D17422F1}" type="slidenum">
              <a:rPr lang="en-US" altLang="en-US" sz="1200" smtClean="0"/>
              <a:pPr/>
              <a:t>21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There are other forms of modern architecture, such as Futurism, Constructivism, and Expressionism,</a:t>
            </a:r>
          </a:p>
          <a:p>
            <a:r>
              <a:rPr lang="en-US" altLang="en-US" smtClean="0"/>
              <a:t>But these were more commonly seen in Europe, rather than the United States.</a:t>
            </a:r>
          </a:p>
          <a:p>
            <a:endParaRPr lang="en-US" altLang="en-US" smtClean="0"/>
          </a:p>
          <a:p>
            <a:endParaRPr lang="en-US" altLang="en-US" smtClean="0"/>
          </a:p>
          <a:p>
            <a:r>
              <a:rPr lang="en-US" altLang="en-US" smtClean="0"/>
              <a:t>Futurism: Italian, anti-historicism, strong chromaticism, long dynamic lines suggestive of speed, motion, urgency, and lyricism (1909-1940).  Angiolo Mazzoni Heating Plant and Main Controls cabin at Santa Maria Novella railway station, Florence Italy 1929</a:t>
            </a:r>
          </a:p>
          <a:p>
            <a:endParaRPr lang="en-US" altLang="en-US" smtClean="0"/>
          </a:p>
          <a:p>
            <a:r>
              <a:rPr lang="en-US" altLang="en-US" smtClean="0"/>
              <a:t>Constructivism: Russian, particular material properties and spatial presence (1920s-1932). Vladimir Tatlin Tatlin’s Tower model (never built), 1919</a:t>
            </a:r>
          </a:p>
          <a:p>
            <a:endParaRPr lang="en-US" altLang="en-US" smtClean="0"/>
          </a:p>
          <a:p>
            <a:r>
              <a:rPr lang="en-US" altLang="en-US" smtClean="0"/>
              <a:t>Arts &amp; Crafts: English, aesthetic design and decoration and a reaction against styles that were developed by machine production (1860-1930s). Greene &amp; Greene Gamble House, Pasedena California 1908</a:t>
            </a:r>
          </a:p>
          <a:p>
            <a:endParaRPr lang="en-US" altLang="en-US" smtClean="0"/>
          </a:p>
          <a:p>
            <a:r>
              <a:rPr lang="en-US" altLang="en-US" smtClean="0"/>
              <a:t>Expressionism: Europe, distortion, fragmentation or the communication of violent or overstressed emotion; biomorphic forms (1905-1930).  Erich Mendelsohn Einstein Tower, Potsdam-Berlin Germany 1919-1922</a:t>
            </a:r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fld id="{44D8A486-A6D2-4D81-9A5B-7D2E48E59ACC}" type="slidenum">
              <a:rPr lang="en-US" altLang="en-US" sz="1200" smtClean="0"/>
              <a:pPr/>
              <a:t>22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Modern architecture is now within the 50-year time period that is considered “historic” </a:t>
            </a:r>
          </a:p>
          <a:p>
            <a:r>
              <a:rPr lang="en-US" altLang="en-US" smtClean="0"/>
              <a:t>By the National Register of Historic Places.</a:t>
            </a:r>
          </a:p>
          <a:p>
            <a:r>
              <a:rPr lang="en-US" altLang="en-US" smtClean="0"/>
              <a:t>So these types of buildings need to be included in historic resources surveys</a:t>
            </a:r>
          </a:p>
          <a:p>
            <a:r>
              <a:rPr lang="en-US" altLang="en-US" smtClean="0"/>
              <a:t>And be evaluated for significance and integrity.</a:t>
            </a:r>
          </a:p>
          <a:p>
            <a:endParaRPr lang="en-US" altLang="en-US" smtClean="0"/>
          </a:p>
          <a:p>
            <a:endParaRPr lang="en-US" altLang="en-US" smtClean="0"/>
          </a:p>
          <a:p>
            <a:r>
              <a:rPr lang="en-US" altLang="en-US" smtClean="0"/>
              <a:t>Beaumont, bottom left</a:t>
            </a:r>
          </a:p>
          <a:p>
            <a:r>
              <a:rPr lang="en-US" altLang="en-US" smtClean="0"/>
              <a:t>JE &amp; LE Mabee Regional Heritage Center, 1976, Plainview, top left</a:t>
            </a:r>
          </a:p>
          <a:p>
            <a:r>
              <a:rPr lang="en-US" altLang="en-US" smtClean="0"/>
              <a:t>City Hall, Pittsburg, bottom right</a:t>
            </a:r>
          </a:p>
          <a:p>
            <a:endParaRPr lang="en-US" altLang="en-US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fld id="{FA901E3F-0FBC-4886-BB5E-4284B4644007}" type="slidenum">
              <a:rPr lang="en-US" altLang="en-US" sz="1200" smtClean="0"/>
              <a:pPr/>
              <a:t>23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fld id="{9F18328C-0E1B-4B3F-8D66-8AF49BE8EE58}" type="slidenum">
              <a:rPr lang="en-US" altLang="en-US" sz="1200" smtClean="0"/>
              <a:pPr/>
              <a:t>24</a:t>
            </a:fld>
            <a:endParaRPr lang="en-US" altLang="en-US" sz="1200" smtClean="0"/>
          </a:p>
        </p:txBody>
      </p:sp>
      <p:sp>
        <p:nvSpPr>
          <p:cNvPr id="5427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And by the 1980s, Modern Architecture transitions over to Post Modernism</a:t>
            </a:r>
          </a:p>
          <a:p>
            <a:r>
              <a:rPr lang="en-US" altLang="en-US" smtClean="0"/>
              <a:t>as a response to the perceived blandness and failed Utopianism of the Modern movement.</a:t>
            </a:r>
          </a:p>
          <a:p>
            <a:endParaRPr lang="en-US" altLang="en-US" smtClean="0"/>
          </a:p>
          <a:p>
            <a:r>
              <a:rPr lang="en-US" altLang="en-US" smtClean="0"/>
              <a:t>Post Modernist architecture was one of the first aesthetic movements to openly challenge Modernism as antiquated and “totalitarian”, </a:t>
            </a:r>
          </a:p>
          <a:p>
            <a:r>
              <a:rPr lang="en-US" altLang="en-US" smtClean="0"/>
              <a:t>favoring personal preference and variety over objective, ultimate truths or principles.</a:t>
            </a:r>
          </a:p>
          <a:p>
            <a:endParaRPr lang="en-US" altLang="en-US" smtClean="0"/>
          </a:p>
          <a:p>
            <a:r>
              <a:rPr lang="en-US" altLang="en-US" smtClean="0"/>
              <a:t>It rejects the notion of ‘pure’ form or ‘perfect’ architectonic detail, </a:t>
            </a:r>
          </a:p>
          <a:p>
            <a:r>
              <a:rPr lang="en-US" altLang="en-US" smtClean="0"/>
              <a:t>instead conspicuously drawing from all methods, materials, forms and colors available to architects.</a:t>
            </a:r>
          </a:p>
          <a:p>
            <a:endParaRPr lang="en-US" altLang="en-US" smtClean="0"/>
          </a:p>
          <a:p>
            <a:r>
              <a:rPr lang="en-US" altLang="en-US" smtClean="0"/>
              <a:t>Notable architects include Michael Graves, Frank Gehry, Philip Johnson, and Robert Venturi.</a:t>
            </a:r>
          </a:p>
          <a:p>
            <a:endParaRPr lang="en-US" altLang="en-US" smtClean="0"/>
          </a:p>
          <a:p>
            <a:endParaRPr lang="en-US" altLang="en-US" smtClean="0"/>
          </a:p>
          <a:p>
            <a:r>
              <a:rPr lang="en-US" altLang="en-US" smtClean="0"/>
              <a:t>Frank Gehry (top left) Walt Disney Concert Hall, Los Angeles 2003</a:t>
            </a:r>
          </a:p>
          <a:p>
            <a:r>
              <a:rPr lang="en-US" altLang="en-US" smtClean="0"/>
              <a:t>Philip Johnson (right) AT&amp;T Building, now Sony Building, Manhattan 1984</a:t>
            </a:r>
          </a:p>
          <a:p>
            <a:r>
              <a:rPr lang="en-US" altLang="en-US" smtClean="0"/>
              <a:t>Michael Graves (bottom left) Team Disney Building, Burbank CA 1986</a:t>
            </a:r>
          </a:p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My contact information is on this slide.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This concludes the presentation on Modern Architecture.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Thank you for joining me and I hope that this presentation was helpful.</a:t>
            </a:r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39775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39825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59543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4225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1425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68625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5825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3025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01B5CC90-8EEB-4623-9D79-7C1BD9F507F2}" type="slidenum">
              <a:rPr lang="en-US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25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fld id="{5DC9664A-3B54-4980-A9A9-5EAB862FA289}" type="slidenum">
              <a:rPr lang="en-US" altLang="en-US" sz="1200" smtClean="0">
                <a:solidFill>
                  <a:srgbClr val="000000"/>
                </a:solidFill>
              </a:rPr>
              <a:pPr/>
              <a:t>26</a:t>
            </a:fld>
            <a:endParaRPr lang="en-US" altLang="en-US" sz="12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fld id="{8AB031E8-875A-4232-B577-47DA6F69826E}" type="slidenum">
              <a:rPr lang="en-US" altLang="en-US" sz="1200" smtClean="0"/>
              <a:pPr/>
              <a:t>3</a:t>
            </a:fld>
            <a:endParaRPr lang="en-US" altLang="en-US" sz="1200" smtClean="0"/>
          </a:p>
        </p:txBody>
      </p:sp>
      <p:sp>
        <p:nvSpPr>
          <p:cNvPr id="3277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Modern architecture began in the early 20</a:t>
            </a:r>
            <a:r>
              <a:rPr lang="en-US" altLang="en-US" baseline="30000" smtClean="0"/>
              <a:t>th</a:t>
            </a:r>
            <a:r>
              <a:rPr lang="en-US" altLang="en-US" smtClean="0"/>
              <a:t> century with roots in the 19</a:t>
            </a:r>
            <a:r>
              <a:rPr lang="en-US" altLang="en-US" baseline="30000" smtClean="0"/>
              <a:t>th</a:t>
            </a:r>
            <a:r>
              <a:rPr lang="en-US" altLang="en-US" smtClean="0"/>
              <a:t> century.</a:t>
            </a:r>
          </a:p>
          <a:p>
            <a:r>
              <a:rPr lang="en-US" altLang="en-US" smtClean="0"/>
              <a:t>It was an effort to reconcile principles underlying architectural design</a:t>
            </a:r>
          </a:p>
          <a:p>
            <a:r>
              <a:rPr lang="en-US" altLang="en-US" smtClean="0"/>
              <a:t>with rapid technological advancement and modernization of society.</a:t>
            </a:r>
          </a:p>
          <a:p>
            <a:endParaRPr lang="en-US" altLang="en-US" smtClean="0"/>
          </a:p>
          <a:p>
            <a:r>
              <a:rPr lang="en-US" altLang="en-US" smtClean="0"/>
              <a:t>The Modern Architecture time period ranges roughly from 1900s to the 1980s. </a:t>
            </a:r>
          </a:p>
          <a:p>
            <a:r>
              <a:rPr lang="en-US" altLang="en-US" smtClean="0"/>
              <a:t>In the early 1900s, there was an evolution of thought in the European schools of design,</a:t>
            </a:r>
          </a:p>
          <a:p>
            <a:r>
              <a:rPr lang="en-US" altLang="en-US" smtClean="0"/>
              <a:t>Kickstarting the Modern movement</a:t>
            </a:r>
          </a:p>
          <a:p>
            <a:r>
              <a:rPr lang="en-US" altLang="en-US" smtClean="0"/>
              <a:t>And by the 1980s, Modern Architecture transitions over to Post Modernism.</a:t>
            </a:r>
          </a:p>
          <a:p>
            <a:endParaRPr lang="en-US" altLang="en-US" smtClean="0"/>
          </a:p>
          <a:p>
            <a:endParaRPr lang="en-US" altLang="en-US" smtClean="0"/>
          </a:p>
          <a:p>
            <a:r>
              <a:rPr lang="en-US" altLang="en-US" smtClean="0"/>
              <a:t>Levelland, top left</a:t>
            </a:r>
          </a:p>
          <a:p>
            <a:r>
              <a:rPr lang="en-US" altLang="en-US" smtClean="0"/>
              <a:t>The Sandman Building, Houston, top right</a:t>
            </a:r>
          </a:p>
          <a:p>
            <a:r>
              <a:rPr lang="en-US" altLang="en-US" smtClean="0"/>
              <a:t>Richmond Ave, Houston, bottom left</a:t>
            </a:r>
          </a:p>
          <a:p>
            <a:r>
              <a:rPr lang="en-US" altLang="en-US" smtClean="0"/>
              <a:t>Stripped Classicism, Utah, bottom right</a:t>
            </a:r>
          </a:p>
          <a:p>
            <a:endParaRPr lang="en-US" altLang="en-US" smtClean="0"/>
          </a:p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Modern architecture encompasses many different styles including:</a:t>
            </a:r>
          </a:p>
          <a:p>
            <a:r>
              <a:rPr lang="en-US" altLang="en-US" smtClean="0"/>
              <a:t>Art Deco,</a:t>
            </a:r>
          </a:p>
          <a:p>
            <a:r>
              <a:rPr lang="en-US" altLang="en-US" smtClean="0"/>
              <a:t>Art Moderne,</a:t>
            </a:r>
          </a:p>
          <a:p>
            <a:r>
              <a:rPr lang="en-US" altLang="en-US" smtClean="0"/>
              <a:t>Stripped Classicism,</a:t>
            </a:r>
          </a:p>
          <a:p>
            <a:r>
              <a:rPr lang="en-US" altLang="en-US" smtClean="0"/>
              <a:t>International Style,</a:t>
            </a:r>
          </a:p>
          <a:p>
            <a:r>
              <a:rPr lang="en-US" altLang="en-US" smtClean="0"/>
              <a:t>Mid-century modern,</a:t>
            </a:r>
          </a:p>
          <a:p>
            <a:r>
              <a:rPr lang="en-US" altLang="en-US" smtClean="0"/>
              <a:t>Googie,</a:t>
            </a:r>
          </a:p>
          <a:p>
            <a:r>
              <a:rPr lang="en-US" altLang="en-US" smtClean="0"/>
              <a:t>New formalism, and</a:t>
            </a:r>
          </a:p>
          <a:p>
            <a:r>
              <a:rPr lang="en-US" altLang="en-US" smtClean="0"/>
              <a:t>Brutalism.</a:t>
            </a:r>
          </a:p>
          <a:p>
            <a:endParaRPr lang="en-US" altLang="en-US" smtClean="0"/>
          </a:p>
          <a:p>
            <a:r>
              <a:rPr lang="en-US" altLang="en-US" smtClean="0"/>
              <a:t>There are others that were more popular in Europe that we won’t cover here today,</a:t>
            </a:r>
          </a:p>
          <a:p>
            <a:r>
              <a:rPr lang="en-US" altLang="en-US" smtClean="0"/>
              <a:t>such as Futurism, Constructivism, and Expressionism.</a:t>
            </a:r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fld id="{C4B1C7D7-B5E8-4830-BA1C-DD5227F212B6}" type="slidenum">
              <a:rPr lang="en-US" altLang="en-US" sz="1200" smtClean="0"/>
              <a:pPr/>
              <a:t>4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The exact definition and scope of Modern Architecture varies widely,</a:t>
            </a:r>
          </a:p>
          <a:p>
            <a:r>
              <a:rPr lang="en-US" altLang="en-US" smtClean="0"/>
              <a:t>But the characteristics include</a:t>
            </a:r>
          </a:p>
          <a:p>
            <a:r>
              <a:rPr lang="en-US" altLang="en-US" smtClean="0"/>
              <a:t>Simplification of form,</a:t>
            </a:r>
          </a:p>
          <a:p>
            <a:r>
              <a:rPr lang="en-US" altLang="en-US" smtClean="0"/>
              <a:t>Creation of ornament from structure and theme of the building,</a:t>
            </a:r>
          </a:p>
          <a:p>
            <a:r>
              <a:rPr lang="en-US" altLang="en-US" smtClean="0"/>
              <a:t>And it takes the form of numerous movements, schools of design, and architectural styles.</a:t>
            </a: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fld id="{05C316BE-0FC0-4C41-B30F-DD80214FE274}" type="slidenum">
              <a:rPr lang="en-US" altLang="en-US" sz="1200" smtClean="0"/>
              <a:pPr/>
              <a:t>5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Design should derive directly from its purpose</a:t>
            </a:r>
          </a:p>
          <a:p>
            <a:r>
              <a:rPr lang="en-US" altLang="en-US" smtClean="0"/>
              <a:t>In other words: “Form follows Function” as famously quoted by Louis Sullivan.</a:t>
            </a:r>
          </a:p>
          <a:p>
            <a:endParaRPr lang="en-US" altLang="en-US" smtClean="0"/>
          </a:p>
          <a:p>
            <a:r>
              <a:rPr lang="en-US" altLang="en-US" smtClean="0"/>
              <a:t>It should include simplicity and clarity of form and elimination of “unnecessary detail.”</a:t>
            </a:r>
          </a:p>
          <a:p>
            <a:r>
              <a:rPr lang="en-US" altLang="en-US" smtClean="0"/>
              <a:t>As Mies van der Rohe said: “God is in the details”.</a:t>
            </a:r>
          </a:p>
          <a:p>
            <a:endParaRPr lang="en-US" altLang="en-US" smtClean="0"/>
          </a:p>
          <a:p>
            <a:r>
              <a:rPr lang="en-US" altLang="en-US" smtClean="0"/>
              <a:t>It is a visual expression of structure.</a:t>
            </a: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fld id="{1FD8A909-81AD-424F-A02D-6D9130DDE774}" type="slidenum">
              <a:rPr lang="en-US" altLang="en-US" sz="1200" smtClean="0"/>
              <a:pPr/>
              <a:t>6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Modern Architecture valued the truth of materials:</a:t>
            </a:r>
          </a:p>
          <a:p>
            <a:r>
              <a:rPr lang="en-US" altLang="en-US" smtClean="0"/>
              <a:t>The true nature or natural appearance of a material ought to be seen </a:t>
            </a:r>
          </a:p>
          <a:p>
            <a:r>
              <a:rPr lang="en-US" altLang="en-US" smtClean="0"/>
              <a:t>rather than concealed or altered.</a:t>
            </a:r>
          </a:p>
          <a:p>
            <a:endParaRPr lang="en-US" altLang="en-US" smtClean="0"/>
          </a:p>
          <a:p>
            <a:r>
              <a:rPr lang="en-US" altLang="en-US" smtClean="0"/>
              <a:t>Industrially produced materials are used as an adoption of the machine aesthetic.</a:t>
            </a:r>
          </a:p>
          <a:p>
            <a:endParaRPr lang="en-US" altLang="en-US" smtClean="0"/>
          </a:p>
          <a:p>
            <a:r>
              <a:rPr lang="en-US" altLang="en-US" smtClean="0"/>
              <a:t>Horizontal and vertical lines are emphasized.</a:t>
            </a:r>
          </a:p>
          <a:p>
            <a:endParaRPr lang="en-US" altLang="en-US" smtClean="0"/>
          </a:p>
          <a:p>
            <a:r>
              <a:rPr lang="en-US" altLang="en-US" smtClean="0"/>
              <a:t>Notable architects include:</a:t>
            </a:r>
          </a:p>
          <a:p>
            <a:r>
              <a:rPr lang="en-US" altLang="en-US" smtClean="0"/>
              <a:t>Frank Lloyd Wright (bottom right)</a:t>
            </a:r>
          </a:p>
          <a:p>
            <a:r>
              <a:rPr lang="en-US" altLang="en-US" smtClean="0"/>
              <a:t>Mies van der Rohe</a:t>
            </a:r>
          </a:p>
          <a:p>
            <a:r>
              <a:rPr lang="en-US" altLang="en-US" smtClean="0"/>
              <a:t>Walter Gropius (top)</a:t>
            </a:r>
          </a:p>
          <a:p>
            <a:r>
              <a:rPr lang="en-US" altLang="en-US" smtClean="0"/>
              <a:t>Le Corbusier (bottom left)</a:t>
            </a:r>
          </a:p>
          <a:p>
            <a:r>
              <a:rPr lang="en-US" altLang="en-US" smtClean="0"/>
              <a:t>And Oscar Niemeyer</a:t>
            </a:r>
          </a:p>
          <a:p>
            <a:r>
              <a:rPr lang="en-US" altLang="en-US" smtClean="0"/>
              <a:t>Among others.</a:t>
            </a: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fld id="{4EFBE92D-A991-4BC5-80A4-435BABA1C8E5}" type="slidenum">
              <a:rPr lang="en-US" altLang="en-US" sz="1200" smtClean="0"/>
              <a:pPr/>
              <a:t>7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Notable schools of design and portfolios were extremely important to the history and development of the modernist movement.</a:t>
            </a:r>
          </a:p>
          <a:p>
            <a:endParaRPr lang="en-US" altLang="en-US" smtClean="0"/>
          </a:p>
          <a:p>
            <a:r>
              <a:rPr lang="en-US" altLang="en-US" smtClean="0"/>
              <a:t>Of notable influence include:</a:t>
            </a:r>
          </a:p>
          <a:p>
            <a:endParaRPr lang="en-US" altLang="en-US" smtClean="0"/>
          </a:p>
          <a:p>
            <a:r>
              <a:rPr lang="en-US" altLang="en-US" smtClean="0"/>
              <a:t>The Deutscher Werkbund: from 1907 with Peter Behrens, Josef Hoffman, and Bruno Paul.</a:t>
            </a:r>
          </a:p>
          <a:p>
            <a:endParaRPr lang="en-US" altLang="en-US" smtClean="0"/>
          </a:p>
          <a:p>
            <a:r>
              <a:rPr lang="en-US" altLang="en-US" smtClean="0"/>
              <a:t>The Wasmuth Portfolio of 1910: this was Frank Lloyd Wright’s lithographs of his works from 1893-1909; this was the first publication of his work anywhere; there is a significant link between Wright’s American architecture and the first generation of modernist architects in Europe.</a:t>
            </a:r>
          </a:p>
          <a:p>
            <a:endParaRPr lang="en-US" altLang="en-US" smtClean="0"/>
          </a:p>
          <a:p>
            <a:r>
              <a:rPr lang="en-US" altLang="en-US" smtClean="0"/>
              <a:t>De Stijl of the Netherlands from 1917 includes Theo van Doesburg, Piet Mondrian, and Gerrit Rietveld (see the top right image designed by Rietveld).</a:t>
            </a:r>
          </a:p>
          <a:p>
            <a:endParaRPr lang="en-US" altLang="en-US" smtClean="0"/>
          </a:p>
          <a:p>
            <a:r>
              <a:rPr lang="en-US" altLang="en-US" smtClean="0"/>
              <a:t>The Bauhaus from 1919; this includes Walter Gropius, Hannes Meyer, and Mies van der Rohe (see bottom left image designed by Gropius).</a:t>
            </a:r>
          </a:p>
          <a:p>
            <a:endParaRPr lang="en-US" altLang="en-US" smtClean="0"/>
          </a:p>
          <a:p>
            <a:r>
              <a:rPr lang="en-US" altLang="en-US" smtClean="0"/>
              <a:t>The Harvard 5 of the 1940s, which was influenced by Walter Gropius, included John Johansen, Marcel Breuer, Lanis Gores, Philip Johnson, and Eliot Noyes. </a:t>
            </a:r>
          </a:p>
          <a:p>
            <a:endParaRPr lang="en-US" altLang="en-US" smtClean="0"/>
          </a:p>
          <a:p>
            <a:r>
              <a:rPr lang="en-US" altLang="en-US" smtClean="0"/>
              <a:t>The Case Study Houses were experiments in American residential architecture. This was sponsored by Arts &amp; Architecture Magazine to design and build inexpensive and efficient model homes.  Architects involved were Richard Neutra, Charles &amp; Ray Eames, and Eero Saarinen.</a:t>
            </a: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fld id="{B09A5865-AA94-4BBE-BB22-7CC59F0920F9}" type="slidenum">
              <a:rPr lang="en-US" altLang="en-US" sz="1200" smtClean="0"/>
              <a:pPr/>
              <a:t>8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The modernist styles developed through a combination of thoughts, including</a:t>
            </a:r>
          </a:p>
          <a:p>
            <a:r>
              <a:rPr lang="en-US" altLang="en-US" smtClean="0"/>
              <a:t>Results of social and political revolutions driven by technological and engineering developments,</a:t>
            </a:r>
          </a:p>
          <a:p>
            <a:r>
              <a:rPr lang="en-US" altLang="en-US" smtClean="0"/>
              <a:t>And as a matter of taste as a reaction against eclecticism </a:t>
            </a:r>
          </a:p>
          <a:p>
            <a:r>
              <a:rPr lang="en-US" altLang="en-US" smtClean="0"/>
              <a:t>and the lavish stylistic excesses of Victorian and Edwardian architecture</a:t>
            </a:r>
          </a:p>
          <a:p>
            <a:r>
              <a:rPr lang="en-US" altLang="en-US" smtClean="0"/>
              <a:t>As seen on this slide.</a:t>
            </a:r>
          </a:p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r>
              <a:rPr lang="en-US" altLang="en-US" smtClean="0"/>
              <a:t>Sonora, top left</a:t>
            </a:r>
          </a:p>
          <a:p>
            <a:r>
              <a:rPr lang="en-US" altLang="en-US" smtClean="0"/>
              <a:t>Georgetown, top right</a:t>
            </a:r>
          </a:p>
          <a:p>
            <a:r>
              <a:rPr lang="en-US" altLang="en-US" smtClean="0"/>
              <a:t>Corsicana, center</a:t>
            </a:r>
          </a:p>
          <a:p>
            <a:r>
              <a:rPr lang="en-US" altLang="en-US" smtClean="0"/>
              <a:t>Ellis County Courthouse, Waxahachie, bottom left</a:t>
            </a:r>
          </a:p>
          <a:p>
            <a:r>
              <a:rPr lang="en-US" altLang="en-US" smtClean="0"/>
              <a:t>Corsicana, bottom right</a:t>
            </a: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fld id="{25762A58-1D31-4201-98D2-2313C3422EB3}" type="slidenum">
              <a:rPr lang="en-US" altLang="en-US" sz="1200" smtClean="0"/>
              <a:pPr/>
              <a:t>9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762000"/>
            <a:ext cx="7315200" cy="2743200"/>
          </a:xfrm>
        </p:spPr>
        <p:txBody>
          <a:bodyPr anchor="b"/>
          <a:lstStyle>
            <a:lvl1pPr algn="ctr">
              <a:lnSpc>
                <a:spcPct val="9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505200"/>
            <a:ext cx="6400800" cy="2895600"/>
          </a:xfrm>
        </p:spPr>
        <p:txBody>
          <a:bodyPr anchor="t"/>
          <a:lstStyle>
            <a:lvl1pPr marL="0" indent="0" algn="ctr">
              <a:lnSpc>
                <a:spcPct val="60000"/>
              </a:lnSpc>
              <a:defRPr sz="2800" b="0">
                <a:solidFill>
                  <a:srgbClr val="C0AEA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90091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263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266700"/>
            <a:ext cx="1981200" cy="6210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266700"/>
            <a:ext cx="5791200" cy="6210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717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762000"/>
            <a:ext cx="7315200" cy="2743200"/>
          </a:xfrm>
        </p:spPr>
        <p:txBody>
          <a:bodyPr anchor="b"/>
          <a:lstStyle>
            <a:lvl1pPr algn="ctr">
              <a:lnSpc>
                <a:spcPct val="9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505200"/>
            <a:ext cx="6400800" cy="2895600"/>
          </a:xfrm>
        </p:spPr>
        <p:txBody>
          <a:bodyPr anchor="t"/>
          <a:lstStyle>
            <a:lvl1pPr marL="0" indent="0" algn="ctr">
              <a:lnSpc>
                <a:spcPct val="60000"/>
              </a:lnSpc>
              <a:defRPr sz="2800" b="0">
                <a:solidFill>
                  <a:srgbClr val="C0AEA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185311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0814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8302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295400"/>
            <a:ext cx="38862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295400"/>
            <a:ext cx="38862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1024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1888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323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26146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54321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7249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98637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9654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266700"/>
            <a:ext cx="1981200" cy="6210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266700"/>
            <a:ext cx="5791200" cy="6210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770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141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295400"/>
            <a:ext cx="38862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295400"/>
            <a:ext cx="38862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791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611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667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6595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2438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988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266700"/>
            <a:ext cx="7543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295400"/>
            <a:ext cx="7924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79" r:id="rId1"/>
    <p:sldLayoutId id="2147484580" r:id="rId2"/>
    <p:sldLayoutId id="2147484581" r:id="rId3"/>
    <p:sldLayoutId id="2147484582" r:id="rId4"/>
    <p:sldLayoutId id="2147484583" r:id="rId5"/>
    <p:sldLayoutId id="2147484584" r:id="rId6"/>
    <p:sldLayoutId id="2147484585" r:id="rId7"/>
    <p:sldLayoutId id="2147484586" r:id="rId8"/>
    <p:sldLayoutId id="2147484587" r:id="rId9"/>
    <p:sldLayoutId id="2147484588" r:id="rId10"/>
    <p:sldLayoutId id="214748458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pitchFamily="1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pitchFamily="1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pitchFamily="1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pitchFamily="1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pitchFamily="1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pitchFamily="1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pitchFamily="1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defRPr sz="3600" b="1">
          <a:solidFill>
            <a:srgbClr val="4C423C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defRPr sz="2800" b="1" i="1">
          <a:solidFill>
            <a:srgbClr val="4C423C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defRPr sz="2800" b="1" i="1">
          <a:solidFill>
            <a:srgbClr val="4C423C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defRPr sz="2800" b="1" i="1">
          <a:solidFill>
            <a:srgbClr val="4C423C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defRPr sz="2800" b="1" i="1">
          <a:solidFill>
            <a:srgbClr val="4C423C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defRPr sz="2800" b="1" i="1">
          <a:solidFill>
            <a:srgbClr val="4C423C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defRPr sz="2800" b="1" i="1">
          <a:solidFill>
            <a:srgbClr val="4C423C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defRPr sz="2800" b="1" i="1">
          <a:solidFill>
            <a:srgbClr val="4C423C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defRPr sz="2800" b="1" i="1">
          <a:solidFill>
            <a:srgbClr val="4C423C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266700"/>
            <a:ext cx="7543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295400"/>
            <a:ext cx="7924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00" r:id="rId1"/>
    <p:sldLayoutId id="2147484590" r:id="rId2"/>
    <p:sldLayoutId id="2147484591" r:id="rId3"/>
    <p:sldLayoutId id="2147484592" r:id="rId4"/>
    <p:sldLayoutId id="2147484593" r:id="rId5"/>
    <p:sldLayoutId id="2147484594" r:id="rId6"/>
    <p:sldLayoutId id="2147484595" r:id="rId7"/>
    <p:sldLayoutId id="2147484596" r:id="rId8"/>
    <p:sldLayoutId id="2147484597" r:id="rId9"/>
    <p:sldLayoutId id="2147484598" r:id="rId10"/>
    <p:sldLayoutId id="214748459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pitchFamily="1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pitchFamily="1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pitchFamily="1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pitchFamily="1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pitchFamily="1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pitchFamily="1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pitchFamily="1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defRPr sz="3600" b="1">
          <a:solidFill>
            <a:srgbClr val="4C423C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defRPr sz="2800" b="1" i="1">
          <a:solidFill>
            <a:srgbClr val="4C423C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defRPr sz="2800" b="1" i="1">
          <a:solidFill>
            <a:srgbClr val="4C423C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defRPr sz="2800" b="1" i="1">
          <a:solidFill>
            <a:srgbClr val="4C423C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defRPr sz="2800" b="1" i="1">
          <a:solidFill>
            <a:srgbClr val="4C423C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defRPr sz="2800" b="1" i="1">
          <a:solidFill>
            <a:srgbClr val="4C423C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defRPr sz="2800" b="1" i="1">
          <a:solidFill>
            <a:srgbClr val="4C423C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defRPr sz="2800" b="1" i="1">
          <a:solidFill>
            <a:srgbClr val="4C423C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defRPr sz="2800" b="1" i="1">
          <a:solidFill>
            <a:srgbClr val="4C423C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4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4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jpeg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jpeg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jpeg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8.jpeg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2.jpeg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51.emf"/><Relationship Id="rId5" Type="http://schemas.openxmlformats.org/officeDocument/2006/relationships/image" Target="../media/image50.jpe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1.emf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4.jpeg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8.png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1.jpeg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6" Type="http://schemas.openxmlformats.org/officeDocument/2006/relationships/image" Target="../media/image70.jpe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7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6" Type="http://schemas.openxmlformats.org/officeDocument/2006/relationships/hyperlink" Target="mailto:leslie.wolfenden@thc.state.tx.us" TargetMode="External"/><Relationship Id="rId5" Type="http://schemas.openxmlformats.org/officeDocument/2006/relationships/hyperlink" Target="http://www.thc.state.tx.us/" TargetMode="External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jpe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jpe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jpe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10" Type="http://schemas.openxmlformats.org/officeDocument/2006/relationships/image" Target="../media/image29.jpe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866291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8" y="1041400"/>
            <a:ext cx="7821612" cy="562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5" name="Title 1"/>
          <p:cNvSpPr>
            <a:spLocks noGrp="1"/>
          </p:cNvSpPr>
          <p:nvPr>
            <p:ph type="title"/>
          </p:nvPr>
        </p:nvSpPr>
        <p:spPr>
          <a:xfrm>
            <a:off x="1143000" y="203200"/>
            <a:ext cx="7543800" cy="584200"/>
          </a:xfrm>
        </p:spPr>
        <p:txBody>
          <a:bodyPr/>
          <a:lstStyle/>
          <a:p>
            <a:r>
              <a:rPr lang="en-US" altLang="en-US" sz="3200" smtClean="0"/>
              <a:t>Technology</a:t>
            </a:r>
          </a:p>
        </p:txBody>
      </p:sp>
      <p:sp>
        <p:nvSpPr>
          <p:cNvPr id="13316" name="TextBox 5"/>
          <p:cNvSpPr txBox="1">
            <a:spLocks noChangeArrowheads="1"/>
          </p:cNvSpPr>
          <p:nvPr/>
        </p:nvSpPr>
        <p:spPr bwMode="auto">
          <a:xfrm>
            <a:off x="636588" y="1066800"/>
            <a:ext cx="25019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defRPr sz="3600" b="1">
                <a:solidFill>
                  <a:srgbClr val="4C423C"/>
                </a:solidFill>
                <a:latin typeface="Garamond" pitchFamily="18" charset="0"/>
                <a:ea typeface="ＭＳ Ｐゴシック" pitchFamily="1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1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1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1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1" charset="-128"/>
              </a:defRPr>
            </a:lvl9pPr>
          </a:lstStyle>
          <a:p>
            <a:pPr>
              <a:spcBef>
                <a:spcPct val="0"/>
              </a:spcBef>
              <a:buClrTx/>
            </a:pPr>
            <a:r>
              <a:rPr lang="en-US" altLang="en-US" sz="1400" b="0">
                <a:solidFill>
                  <a:schemeClr val="tx1"/>
                </a:solidFill>
                <a:latin typeface="Arial" charset="0"/>
              </a:rPr>
              <a:t>1851 Crystal Palace, London</a:t>
            </a:r>
          </a:p>
        </p:txBody>
      </p:sp>
      <p:pic>
        <p:nvPicPr>
          <p:cNvPr id="2" name="CE90292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3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1143000" y="203200"/>
            <a:ext cx="7543800" cy="584200"/>
          </a:xfrm>
        </p:spPr>
        <p:txBody>
          <a:bodyPr/>
          <a:lstStyle/>
          <a:p>
            <a:r>
              <a:rPr lang="en-US" altLang="en-US" sz="3200" smtClean="0"/>
              <a:t>Technology</a:t>
            </a:r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033463"/>
            <a:ext cx="4435475" cy="563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6A00294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1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4" b="2499"/>
          <a:stretch>
            <a:fillRect/>
          </a:stretch>
        </p:blipFill>
        <p:spPr bwMode="auto">
          <a:xfrm>
            <a:off x="2387600" y="1100138"/>
            <a:ext cx="4394200" cy="5586412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3" name="Title 1"/>
          <p:cNvSpPr>
            <a:spLocks noGrp="1"/>
          </p:cNvSpPr>
          <p:nvPr>
            <p:ph type="title"/>
          </p:nvPr>
        </p:nvSpPr>
        <p:spPr>
          <a:xfrm>
            <a:off x="1143000" y="203200"/>
            <a:ext cx="7543800" cy="584200"/>
          </a:xfrm>
        </p:spPr>
        <p:txBody>
          <a:bodyPr/>
          <a:lstStyle/>
          <a:p>
            <a:r>
              <a:rPr lang="en-US" altLang="en-US" sz="3200" smtClean="0"/>
              <a:t>Technology</a:t>
            </a:r>
          </a:p>
        </p:txBody>
      </p:sp>
      <p:pic>
        <p:nvPicPr>
          <p:cNvPr id="3" name="B0EB294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2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1143000" y="203200"/>
            <a:ext cx="7543800" cy="584200"/>
          </a:xfrm>
        </p:spPr>
        <p:txBody>
          <a:bodyPr/>
          <a:lstStyle/>
          <a:p>
            <a:r>
              <a:rPr lang="en-US" altLang="en-US" sz="3200" smtClean="0"/>
              <a:t>Art Deco</a:t>
            </a:r>
          </a:p>
        </p:txBody>
      </p:sp>
      <p:pic>
        <p:nvPicPr>
          <p:cNvPr id="16387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117600"/>
            <a:ext cx="4191000" cy="5576888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5" r="5013"/>
          <a:stretch>
            <a:fillRect/>
          </a:stretch>
        </p:blipFill>
        <p:spPr bwMode="auto">
          <a:xfrm>
            <a:off x="184150" y="2286000"/>
            <a:ext cx="4387850" cy="4408488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83D6294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5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2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1143000" y="203200"/>
            <a:ext cx="7543800" cy="584200"/>
          </a:xfrm>
        </p:spPr>
        <p:txBody>
          <a:bodyPr/>
          <a:lstStyle/>
          <a:p>
            <a:r>
              <a:rPr lang="en-US" altLang="en-US" sz="3200" smtClean="0"/>
              <a:t>Art Moderne</a:t>
            </a:r>
          </a:p>
        </p:txBody>
      </p:sp>
      <p:pic>
        <p:nvPicPr>
          <p:cNvPr id="17411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066800"/>
            <a:ext cx="4724400" cy="3024188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51" b="7916"/>
          <a:stretch>
            <a:fillRect/>
          </a:stretch>
        </p:blipFill>
        <p:spPr bwMode="auto">
          <a:xfrm>
            <a:off x="152400" y="4495800"/>
            <a:ext cx="4733925" cy="2227263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57" b="3352"/>
          <a:stretch>
            <a:fillRect/>
          </a:stretch>
        </p:blipFill>
        <p:spPr bwMode="auto">
          <a:xfrm>
            <a:off x="5029200" y="4198938"/>
            <a:ext cx="3962400" cy="2524125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42" b="10442"/>
          <a:stretch>
            <a:fillRect/>
          </a:stretch>
        </p:blipFill>
        <p:spPr bwMode="auto">
          <a:xfrm>
            <a:off x="152400" y="1066800"/>
            <a:ext cx="3886200" cy="3305175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7EE4294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2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1143000" y="203200"/>
            <a:ext cx="7543800" cy="584200"/>
          </a:xfrm>
        </p:spPr>
        <p:txBody>
          <a:bodyPr/>
          <a:lstStyle/>
          <a:p>
            <a:r>
              <a:rPr lang="en-US" altLang="en-US" sz="3200" smtClean="0"/>
              <a:t>Stripped Classicism</a:t>
            </a:r>
          </a:p>
        </p:txBody>
      </p:sp>
      <p:pic>
        <p:nvPicPr>
          <p:cNvPr id="18435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1" t="17754" r="7898" b="35339"/>
          <a:stretch>
            <a:fillRect/>
          </a:stretch>
        </p:blipFill>
        <p:spPr bwMode="auto">
          <a:xfrm>
            <a:off x="166688" y="1258888"/>
            <a:ext cx="4759325" cy="2271712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" t="4526" r="2568" b="5423"/>
          <a:stretch>
            <a:fillRect/>
          </a:stretch>
        </p:blipFill>
        <p:spPr bwMode="auto">
          <a:xfrm>
            <a:off x="3941763" y="3981450"/>
            <a:ext cx="5043487" cy="241935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5" r="1817" b="2708"/>
          <a:stretch>
            <a:fillRect/>
          </a:stretch>
        </p:blipFill>
        <p:spPr bwMode="auto">
          <a:xfrm>
            <a:off x="4797425" y="1258888"/>
            <a:ext cx="4200525" cy="2566987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4" b="5949"/>
          <a:stretch>
            <a:fillRect/>
          </a:stretch>
        </p:blipFill>
        <p:spPr bwMode="auto">
          <a:xfrm>
            <a:off x="166688" y="3849688"/>
            <a:ext cx="3948112" cy="2551112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8451294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2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1143000" y="203200"/>
            <a:ext cx="7543800" cy="584200"/>
          </a:xfrm>
        </p:spPr>
        <p:txBody>
          <a:bodyPr/>
          <a:lstStyle/>
          <a:p>
            <a:r>
              <a:rPr lang="en-US" altLang="en-US" sz="3200" smtClean="0"/>
              <a:t>Innovation</a:t>
            </a:r>
          </a:p>
        </p:txBody>
      </p:sp>
      <p:pic>
        <p:nvPicPr>
          <p:cNvPr id="19459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" t="22070" r="2666" b="10001"/>
          <a:stretch>
            <a:fillRect/>
          </a:stretch>
        </p:blipFill>
        <p:spPr bwMode="auto">
          <a:xfrm>
            <a:off x="1828800" y="1066800"/>
            <a:ext cx="5410200" cy="2646363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3808413"/>
            <a:ext cx="4351337" cy="2897187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70"/>
          <a:stretch>
            <a:fillRect/>
          </a:stretch>
        </p:blipFill>
        <p:spPr bwMode="auto">
          <a:xfrm>
            <a:off x="4724400" y="3808413"/>
            <a:ext cx="4114800" cy="2897187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7180294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4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8" t="6363" b="12987"/>
          <a:stretch>
            <a:fillRect/>
          </a:stretch>
        </p:blipFill>
        <p:spPr bwMode="auto">
          <a:xfrm>
            <a:off x="2500313" y="1368425"/>
            <a:ext cx="3771900" cy="2066925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2" b="22546"/>
          <a:stretch>
            <a:fillRect/>
          </a:stretch>
        </p:blipFill>
        <p:spPr bwMode="auto">
          <a:xfrm>
            <a:off x="2500313" y="3962400"/>
            <a:ext cx="3771900" cy="2446338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4" name="Title 1"/>
          <p:cNvSpPr>
            <a:spLocks noGrp="1"/>
          </p:cNvSpPr>
          <p:nvPr>
            <p:ph type="title"/>
          </p:nvPr>
        </p:nvSpPr>
        <p:spPr>
          <a:xfrm>
            <a:off x="1143000" y="203200"/>
            <a:ext cx="7543800" cy="584200"/>
          </a:xfrm>
        </p:spPr>
        <p:txBody>
          <a:bodyPr/>
          <a:lstStyle/>
          <a:p>
            <a:r>
              <a:rPr lang="en-US" altLang="en-US" sz="3200" smtClean="0"/>
              <a:t>International Style</a:t>
            </a:r>
          </a:p>
        </p:txBody>
      </p:sp>
      <p:pic>
        <p:nvPicPr>
          <p:cNvPr id="20485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03"/>
          <a:stretch>
            <a:fillRect/>
          </a:stretch>
        </p:blipFill>
        <p:spPr bwMode="auto">
          <a:xfrm>
            <a:off x="198438" y="1089025"/>
            <a:ext cx="2301875" cy="45339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6" t="8479" r="8054" b="9244"/>
          <a:stretch>
            <a:fillRect/>
          </a:stretch>
        </p:blipFill>
        <p:spPr bwMode="auto">
          <a:xfrm>
            <a:off x="6272213" y="2632075"/>
            <a:ext cx="2735262" cy="4073525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E4CA295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6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7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1143000" y="203200"/>
            <a:ext cx="7543800" cy="584200"/>
          </a:xfrm>
        </p:spPr>
        <p:txBody>
          <a:bodyPr/>
          <a:lstStyle/>
          <a:p>
            <a:r>
              <a:rPr lang="en-US" altLang="en-US" sz="3200" smtClean="0"/>
              <a:t>Mid-Century Modern</a:t>
            </a:r>
          </a:p>
        </p:txBody>
      </p:sp>
      <p:pic>
        <p:nvPicPr>
          <p:cNvPr id="21507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12" b="14899"/>
          <a:stretch>
            <a:fillRect/>
          </a:stretch>
        </p:blipFill>
        <p:spPr bwMode="auto">
          <a:xfrm>
            <a:off x="169863" y="1066800"/>
            <a:ext cx="4675187" cy="22860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3" y="3987800"/>
            <a:ext cx="5027612" cy="210185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04" b="7597"/>
          <a:stretch>
            <a:fillRect/>
          </a:stretch>
        </p:blipFill>
        <p:spPr bwMode="auto">
          <a:xfrm>
            <a:off x="4654550" y="1524000"/>
            <a:ext cx="4337050" cy="2319338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7" t="4988" b="18140"/>
          <a:stretch>
            <a:fillRect/>
          </a:stretch>
        </p:blipFill>
        <p:spPr bwMode="auto">
          <a:xfrm>
            <a:off x="5334000" y="3987800"/>
            <a:ext cx="3657600" cy="268605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4D1295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2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513" y="1066800"/>
            <a:ext cx="3930650" cy="398145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1" name="Title 1"/>
          <p:cNvSpPr>
            <a:spLocks noGrp="1"/>
          </p:cNvSpPr>
          <p:nvPr>
            <p:ph type="title"/>
          </p:nvPr>
        </p:nvSpPr>
        <p:spPr>
          <a:xfrm>
            <a:off x="1143000" y="203200"/>
            <a:ext cx="7543800" cy="584200"/>
          </a:xfrm>
        </p:spPr>
        <p:txBody>
          <a:bodyPr/>
          <a:lstStyle/>
          <a:p>
            <a:r>
              <a:rPr lang="en-US" altLang="en-US" sz="3200" smtClean="0"/>
              <a:t>Googie</a:t>
            </a:r>
          </a:p>
        </p:txBody>
      </p:sp>
      <p:pic>
        <p:nvPicPr>
          <p:cNvPr id="22532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376738"/>
            <a:ext cx="3505200" cy="2328862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4329295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2" r="7587" b="10574"/>
          <a:stretch>
            <a:fillRect/>
          </a:stretch>
        </p:blipFill>
        <p:spPr bwMode="auto">
          <a:xfrm>
            <a:off x="236538" y="1066800"/>
            <a:ext cx="3546475" cy="5630863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4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876300" y="990600"/>
            <a:ext cx="73152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en-US" sz="4000" b="1" kern="0" dirty="0">
                <a:latin typeface="Arial"/>
                <a:ea typeface="ＭＳ Ｐゴシック"/>
              </a:rPr>
              <a:t>Taking Stock of Treasure:</a:t>
            </a:r>
          </a:p>
          <a:p>
            <a:pPr algn="ctr" eaLnBrk="1" hangingPunct="1">
              <a:lnSpc>
                <a:spcPct val="90000"/>
              </a:lnSpc>
              <a:defRPr/>
            </a:pPr>
            <a:r>
              <a:rPr lang="en-US" sz="4000" b="1" kern="0" dirty="0">
                <a:latin typeface="Arial"/>
                <a:ea typeface="ＭＳ Ｐゴシック"/>
              </a:rPr>
              <a:t>Modern Architecture</a:t>
            </a:r>
          </a:p>
        </p:txBody>
      </p:sp>
      <p:pic>
        <p:nvPicPr>
          <p:cNvPr id="512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3" t="27422" r="8302" b="31824"/>
          <a:stretch>
            <a:fillRect/>
          </a:stretch>
        </p:blipFill>
        <p:spPr bwMode="auto">
          <a:xfrm>
            <a:off x="304800" y="2514600"/>
            <a:ext cx="5470525" cy="190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00" y="4554538"/>
            <a:ext cx="4689475" cy="197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3"/>
          <a:stretch>
            <a:fillRect/>
          </a:stretch>
        </p:blipFill>
        <p:spPr bwMode="auto">
          <a:xfrm>
            <a:off x="5029200" y="3467100"/>
            <a:ext cx="3925888" cy="200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7FF0291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1143000" y="203200"/>
            <a:ext cx="7543800" cy="584200"/>
          </a:xfrm>
        </p:spPr>
        <p:txBody>
          <a:bodyPr/>
          <a:lstStyle/>
          <a:p>
            <a:r>
              <a:rPr lang="en-US" altLang="en-US" sz="3200" smtClean="0"/>
              <a:t>New Formalism</a:t>
            </a:r>
          </a:p>
        </p:txBody>
      </p:sp>
      <p:pic>
        <p:nvPicPr>
          <p:cNvPr id="23555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0" t="34940" r="9142" b="24525"/>
          <a:stretch>
            <a:fillRect/>
          </a:stretch>
        </p:blipFill>
        <p:spPr bwMode="auto">
          <a:xfrm>
            <a:off x="1981200" y="4217988"/>
            <a:ext cx="6908800" cy="2430462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0" b="7878"/>
          <a:stretch>
            <a:fillRect/>
          </a:stretch>
        </p:blipFill>
        <p:spPr bwMode="auto">
          <a:xfrm>
            <a:off x="228600" y="1066800"/>
            <a:ext cx="4495800" cy="2973388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3DC1295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1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1143000" y="203200"/>
            <a:ext cx="7543800" cy="584200"/>
          </a:xfrm>
        </p:spPr>
        <p:txBody>
          <a:bodyPr/>
          <a:lstStyle/>
          <a:p>
            <a:r>
              <a:rPr lang="en-US" altLang="en-US" sz="3200" smtClean="0"/>
              <a:t>Brutalism</a:t>
            </a:r>
          </a:p>
        </p:txBody>
      </p:sp>
      <p:pic>
        <p:nvPicPr>
          <p:cNvPr id="24579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4" t="5125" r="2744" b="29314"/>
          <a:stretch>
            <a:fillRect/>
          </a:stretch>
        </p:blipFill>
        <p:spPr bwMode="auto">
          <a:xfrm>
            <a:off x="3805238" y="1108075"/>
            <a:ext cx="5186362" cy="2498725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6"/>
          <a:stretch>
            <a:fillRect/>
          </a:stretch>
        </p:blipFill>
        <p:spPr bwMode="auto">
          <a:xfrm>
            <a:off x="152400" y="2997200"/>
            <a:ext cx="4357688" cy="30988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1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5" t="20197" r="6105" b="10822"/>
          <a:stretch>
            <a:fillRect/>
          </a:stretch>
        </p:blipFill>
        <p:spPr bwMode="auto">
          <a:xfrm>
            <a:off x="4267200" y="3725863"/>
            <a:ext cx="4724400" cy="2979737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96B3295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3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1143000" y="203200"/>
            <a:ext cx="7543800" cy="584200"/>
          </a:xfrm>
        </p:spPr>
        <p:txBody>
          <a:bodyPr/>
          <a:lstStyle/>
          <a:p>
            <a:r>
              <a:rPr lang="en-US" altLang="en-US" sz="3200" smtClean="0"/>
              <a:t>Modern Architecture: Others</a:t>
            </a:r>
          </a:p>
        </p:txBody>
      </p:sp>
      <p:pic>
        <p:nvPicPr>
          <p:cNvPr id="25603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21" b="19560"/>
          <a:stretch>
            <a:fillRect/>
          </a:stretch>
        </p:blipFill>
        <p:spPr bwMode="auto">
          <a:xfrm>
            <a:off x="6215063" y="3516313"/>
            <a:ext cx="2782887" cy="3163887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8" y="1009650"/>
            <a:ext cx="3810000" cy="28575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3" t="7069" b="4695"/>
          <a:stretch>
            <a:fillRect/>
          </a:stretch>
        </p:blipFill>
        <p:spPr bwMode="auto">
          <a:xfrm>
            <a:off x="173038" y="3622675"/>
            <a:ext cx="2162175" cy="3057525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12" b="8723"/>
          <a:stretch>
            <a:fillRect/>
          </a:stretch>
        </p:blipFill>
        <p:spPr bwMode="auto">
          <a:xfrm>
            <a:off x="4114800" y="1009650"/>
            <a:ext cx="4883150" cy="219075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7" name="TextBox 6"/>
          <p:cNvSpPr txBox="1">
            <a:spLocks noChangeArrowheads="1"/>
          </p:cNvSpPr>
          <p:nvPr/>
        </p:nvSpPr>
        <p:spPr bwMode="auto">
          <a:xfrm>
            <a:off x="2938463" y="3867150"/>
            <a:ext cx="14049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defRPr sz="3600" b="1">
                <a:solidFill>
                  <a:srgbClr val="4C423C"/>
                </a:solidFill>
                <a:latin typeface="Garamond" pitchFamily="18" charset="0"/>
                <a:ea typeface="ＭＳ Ｐゴシック" pitchFamily="1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1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1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1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1" charset="-128"/>
              </a:defRPr>
            </a:lvl9pPr>
          </a:lstStyle>
          <a:p>
            <a:pPr>
              <a:spcBef>
                <a:spcPct val="0"/>
              </a:spcBef>
              <a:buClrTx/>
            </a:pPr>
            <a:r>
              <a:rPr lang="en-US" altLang="en-US" sz="2000" b="0">
                <a:solidFill>
                  <a:schemeClr val="tx1"/>
                </a:solidFill>
                <a:latin typeface="Arial" charset="0"/>
              </a:rPr>
              <a:t>Futurism</a:t>
            </a:r>
          </a:p>
        </p:txBody>
      </p:sp>
      <p:sp>
        <p:nvSpPr>
          <p:cNvPr id="25608" name="TextBox 7"/>
          <p:cNvSpPr txBox="1">
            <a:spLocks noChangeArrowheads="1"/>
          </p:cNvSpPr>
          <p:nvPr/>
        </p:nvSpPr>
        <p:spPr bwMode="auto">
          <a:xfrm>
            <a:off x="4365625" y="6381750"/>
            <a:ext cx="1958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defRPr sz="3600" b="1">
                <a:solidFill>
                  <a:srgbClr val="4C423C"/>
                </a:solidFill>
                <a:latin typeface="Garamond" pitchFamily="18" charset="0"/>
                <a:ea typeface="ＭＳ Ｐゴシック" pitchFamily="1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1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1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1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1" charset="-128"/>
              </a:defRPr>
            </a:lvl9pPr>
          </a:lstStyle>
          <a:p>
            <a:pPr>
              <a:spcBef>
                <a:spcPct val="0"/>
              </a:spcBef>
              <a:buClrTx/>
            </a:pPr>
            <a:r>
              <a:rPr lang="en-US" altLang="en-US" sz="2000" b="0">
                <a:solidFill>
                  <a:schemeClr val="tx1"/>
                </a:solidFill>
                <a:latin typeface="Arial" charset="0"/>
              </a:rPr>
              <a:t>Expressionism</a:t>
            </a:r>
          </a:p>
        </p:txBody>
      </p:sp>
      <p:sp>
        <p:nvSpPr>
          <p:cNvPr id="25609" name="TextBox 8"/>
          <p:cNvSpPr txBox="1">
            <a:spLocks noChangeArrowheads="1"/>
          </p:cNvSpPr>
          <p:nvPr/>
        </p:nvSpPr>
        <p:spPr bwMode="auto">
          <a:xfrm>
            <a:off x="4114800" y="3222625"/>
            <a:ext cx="1752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defRPr sz="3600" b="1">
                <a:solidFill>
                  <a:srgbClr val="4C423C"/>
                </a:solidFill>
                <a:latin typeface="Garamond" pitchFamily="18" charset="0"/>
                <a:ea typeface="ＭＳ Ｐゴシック" pitchFamily="1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1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1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1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1" charset="-128"/>
              </a:defRPr>
            </a:lvl9pPr>
          </a:lstStyle>
          <a:p>
            <a:pPr>
              <a:spcBef>
                <a:spcPct val="0"/>
              </a:spcBef>
              <a:buClrTx/>
            </a:pPr>
            <a:r>
              <a:rPr lang="en-US" altLang="en-US" sz="2000" b="0">
                <a:solidFill>
                  <a:schemeClr val="tx1"/>
                </a:solidFill>
                <a:latin typeface="Arial" charset="0"/>
              </a:rPr>
              <a:t>Arts &amp; Crafts</a:t>
            </a:r>
          </a:p>
        </p:txBody>
      </p:sp>
      <p:sp>
        <p:nvSpPr>
          <p:cNvPr id="25610" name="TextBox 9"/>
          <p:cNvSpPr txBox="1">
            <a:spLocks noChangeArrowheads="1"/>
          </p:cNvSpPr>
          <p:nvPr/>
        </p:nvSpPr>
        <p:spPr bwMode="auto">
          <a:xfrm>
            <a:off x="2282825" y="6381750"/>
            <a:ext cx="25527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defRPr sz="3600" b="1">
                <a:solidFill>
                  <a:srgbClr val="4C423C"/>
                </a:solidFill>
                <a:latin typeface="Garamond" pitchFamily="18" charset="0"/>
                <a:ea typeface="ＭＳ Ｐゴシック" pitchFamily="1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1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1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1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1" charset="-128"/>
              </a:defRPr>
            </a:lvl9pPr>
          </a:lstStyle>
          <a:p>
            <a:pPr>
              <a:spcBef>
                <a:spcPct val="0"/>
              </a:spcBef>
              <a:buClrTx/>
            </a:pPr>
            <a:r>
              <a:rPr lang="en-US" altLang="en-US" sz="2000" b="0">
                <a:solidFill>
                  <a:schemeClr val="tx1"/>
                </a:solidFill>
                <a:latin typeface="Arial" charset="0"/>
              </a:rPr>
              <a:t>Constructivism</a:t>
            </a:r>
          </a:p>
        </p:txBody>
      </p:sp>
      <p:sp>
        <p:nvSpPr>
          <p:cNvPr id="25611" name="TextBox 10"/>
          <p:cNvSpPr txBox="1">
            <a:spLocks noChangeArrowheads="1"/>
          </p:cNvSpPr>
          <p:nvPr/>
        </p:nvSpPr>
        <p:spPr bwMode="auto">
          <a:xfrm>
            <a:off x="3238500" y="5029200"/>
            <a:ext cx="2209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defRPr sz="3600" b="1">
                <a:solidFill>
                  <a:srgbClr val="4C423C"/>
                </a:solidFill>
                <a:latin typeface="Garamond" pitchFamily="18" charset="0"/>
                <a:ea typeface="ＭＳ Ｐゴシック" pitchFamily="1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1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1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1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1" charset="-128"/>
              </a:defRPr>
            </a:lvl9pPr>
          </a:lstStyle>
          <a:p>
            <a:pPr>
              <a:spcBef>
                <a:spcPct val="0"/>
              </a:spcBef>
              <a:buClrTx/>
            </a:pPr>
            <a:r>
              <a:rPr lang="en-US" altLang="en-US" sz="2800" b="0">
                <a:solidFill>
                  <a:schemeClr val="tx1"/>
                </a:solidFill>
                <a:latin typeface="Arial" charset="0"/>
              </a:rPr>
              <a:t>And more…</a:t>
            </a:r>
          </a:p>
        </p:txBody>
      </p:sp>
      <p:pic>
        <p:nvPicPr>
          <p:cNvPr id="2" name="26A8295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1" descr="revival style 4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23" t="2765" b="11510"/>
          <a:stretch>
            <a:fillRect/>
          </a:stretch>
        </p:blipFill>
        <p:spPr bwMode="auto">
          <a:xfrm>
            <a:off x="169863" y="3870325"/>
            <a:ext cx="3259137" cy="2530475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203200"/>
            <a:ext cx="7543800" cy="584200"/>
          </a:xfrm>
        </p:spPr>
        <p:txBody>
          <a:bodyPr/>
          <a:lstStyle/>
          <a:p>
            <a:pPr eaLnBrk="1" hangingPunct="1"/>
            <a:r>
              <a:rPr lang="en-US" altLang="en-US" sz="3200" smtClean="0"/>
              <a:t>Modern Architecture</a:t>
            </a:r>
          </a:p>
        </p:txBody>
      </p:sp>
      <p:pic>
        <p:nvPicPr>
          <p:cNvPr id="26628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398588"/>
            <a:ext cx="3849688" cy="2344737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150" y="3870325"/>
            <a:ext cx="5562600" cy="210185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398588"/>
            <a:ext cx="4886325" cy="2344737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0C4F297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1143000" y="228600"/>
            <a:ext cx="7543800" cy="682625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US" sz="32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Post Modernism</a:t>
            </a:r>
          </a:p>
        </p:txBody>
      </p:sp>
      <p:pic>
        <p:nvPicPr>
          <p:cNvPr id="27651" name="Picture 2" descr="http://l.yimg.com/g/images/spaceball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-182563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 descr="http://l.yimg.com/g/images/spaceball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-182563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1117600"/>
            <a:ext cx="4310062" cy="2873375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4111625"/>
            <a:ext cx="4298950" cy="25908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988297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3" t="8311" r="12587" b="10254"/>
          <a:stretch>
            <a:fillRect/>
          </a:stretch>
        </p:blipFill>
        <p:spPr bwMode="auto">
          <a:xfrm>
            <a:off x="5334000" y="1117600"/>
            <a:ext cx="3357563" cy="5584825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3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203200"/>
            <a:ext cx="7543800" cy="584200"/>
          </a:xfrm>
        </p:spPr>
        <p:txBody>
          <a:bodyPr/>
          <a:lstStyle/>
          <a:p>
            <a:pPr eaLnBrk="1" hangingPunct="1"/>
            <a:r>
              <a:rPr lang="en-US" altLang="en-US" sz="3200" smtClean="0"/>
              <a:t>Contact Information</a:t>
            </a:r>
          </a:p>
        </p:txBody>
      </p:sp>
      <p:sp>
        <p:nvSpPr>
          <p:cNvPr id="5123" name="TextBox 1"/>
          <p:cNvSpPr txBox="1">
            <a:spLocks noChangeArrowheads="1"/>
          </p:cNvSpPr>
          <p:nvPr/>
        </p:nvSpPr>
        <p:spPr bwMode="auto">
          <a:xfrm>
            <a:off x="228600" y="2057400"/>
            <a:ext cx="8686800" cy="390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defRPr sz="3600" b="1">
                <a:solidFill>
                  <a:srgbClr val="4C423C"/>
                </a:solidFill>
                <a:latin typeface="Garamond" pitchFamily="18" charset="0"/>
                <a:ea typeface="ＭＳ Ｐゴシック" pitchFamily="1" charset="-128"/>
              </a:defRPr>
            </a:lvl1pPr>
            <a:lvl2pPr marL="1588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1" charset="-128"/>
              </a:defRPr>
            </a:lvl2pPr>
            <a:lvl3pPr marL="681038" indent="-3429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1" charset="-128"/>
              </a:defRPr>
            </a:lvl3pPr>
            <a:lvl4pPr marL="469900" indent="-342900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1" charset="-128"/>
              </a:defRPr>
            </a:lvl4pPr>
            <a:lvl5pPr marL="681038" indent="-331788">
              <a:spcBef>
                <a:spcPct val="20000"/>
              </a:spcBef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1" charset="-128"/>
              </a:defRPr>
            </a:lvl5pPr>
            <a:lvl6pPr marL="1138238" indent="-331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1" charset="-128"/>
              </a:defRPr>
            </a:lvl6pPr>
            <a:lvl7pPr marL="1595438" indent="-331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1" charset="-128"/>
              </a:defRPr>
            </a:lvl7pPr>
            <a:lvl8pPr marL="2052638" indent="-331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1" charset="-128"/>
              </a:defRPr>
            </a:lvl8pPr>
            <a:lvl9pPr marL="2509838" indent="-331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defRPr sz="2800" b="1" i="1">
                <a:solidFill>
                  <a:srgbClr val="4C423C"/>
                </a:solidFill>
                <a:latin typeface="Garamond" pitchFamily="18" charset="0"/>
                <a:ea typeface="ＭＳ Ｐゴシック" pitchFamily="1" charset="-128"/>
              </a:defRPr>
            </a:lvl9pPr>
          </a:lstStyle>
          <a:p>
            <a:pPr lvl="1" algn="ctr">
              <a:spcBef>
                <a:spcPct val="0"/>
              </a:spcBef>
              <a:buClr>
                <a:srgbClr val="FF0000"/>
              </a:buClr>
              <a:defRPr/>
            </a:pPr>
            <a:r>
              <a:rPr lang="en-US" altLang="en-US" sz="3600" b="0" i="0" dirty="0" smtClean="0">
                <a:latin typeface="Arial" charset="0"/>
              </a:rPr>
              <a:t>Texas Historical Commission</a:t>
            </a:r>
          </a:p>
          <a:p>
            <a:pPr lvl="1" algn="ctr">
              <a:spcBef>
                <a:spcPct val="0"/>
              </a:spcBef>
              <a:buClr>
                <a:srgbClr val="FF0000"/>
              </a:buClr>
              <a:defRPr/>
            </a:pPr>
            <a:r>
              <a:rPr lang="en-US" altLang="en-US" sz="3600" b="0" i="0" dirty="0" smtClean="0">
                <a:latin typeface="Arial" charset="0"/>
                <a:hlinkClick r:id="rId5"/>
              </a:rPr>
              <a:t>www.thc.state.tx.us</a:t>
            </a:r>
            <a:r>
              <a:rPr lang="en-US" altLang="en-US" sz="3600" b="0" i="0" dirty="0" smtClean="0">
                <a:latin typeface="Arial" charset="0"/>
              </a:rPr>
              <a:t> </a:t>
            </a:r>
          </a:p>
          <a:p>
            <a:pPr lvl="1">
              <a:spcBef>
                <a:spcPct val="0"/>
              </a:spcBef>
              <a:buClr>
                <a:srgbClr val="FF0000"/>
              </a:buClr>
              <a:defRPr/>
            </a:pPr>
            <a:endParaRPr lang="en-US" altLang="en-US" sz="3600" b="0" i="0" dirty="0" smtClean="0">
              <a:latin typeface="Arial" charset="0"/>
            </a:endParaRPr>
          </a:p>
          <a:p>
            <a:pPr lvl="1">
              <a:spcBef>
                <a:spcPct val="0"/>
              </a:spcBef>
              <a:buClr>
                <a:srgbClr val="FF0000"/>
              </a:buClr>
              <a:defRPr/>
            </a:pPr>
            <a:endParaRPr lang="en-US" altLang="en-US" sz="3600" b="0" i="0" dirty="0" smtClean="0">
              <a:latin typeface="Arial" charset="0"/>
            </a:endParaRPr>
          </a:p>
          <a:p>
            <a:pPr marL="231775" lvl="1" indent="-230188">
              <a:spcBef>
                <a:spcPct val="0"/>
              </a:spcBef>
              <a:buClr>
                <a:srgbClr val="FF0000"/>
              </a:buClr>
              <a:buFont typeface="Arial" charset="0"/>
              <a:buChar char="•"/>
              <a:defRPr/>
            </a:pPr>
            <a:r>
              <a:rPr lang="en-US" altLang="en-US" sz="3200" b="0" i="0" dirty="0" smtClean="0">
                <a:latin typeface="Arial" charset="0"/>
              </a:rPr>
              <a:t>Historic Resources Survey</a:t>
            </a:r>
            <a:endParaRPr lang="en-US" altLang="en-US" sz="3200" b="0" i="0" dirty="0">
              <a:latin typeface="Arial" charset="0"/>
            </a:endParaRPr>
          </a:p>
          <a:p>
            <a:pPr marL="573088" lvl="2" indent="-234950">
              <a:spcBef>
                <a:spcPct val="0"/>
              </a:spcBef>
              <a:buClr>
                <a:srgbClr val="FF0000"/>
              </a:buClr>
              <a:buFontTx/>
              <a:buChar char="•"/>
              <a:defRPr/>
            </a:pPr>
            <a:r>
              <a:rPr lang="en-US" altLang="en-US" sz="2400" b="0" i="0" dirty="0" smtClean="0">
                <a:latin typeface="Arial" charset="0"/>
              </a:rPr>
              <a:t>Historic Resources Survey Coordinator: Leslie Wolfenden</a:t>
            </a:r>
          </a:p>
          <a:p>
            <a:pPr marL="573088" lvl="4" indent="-234950">
              <a:spcBef>
                <a:spcPct val="0"/>
              </a:spcBef>
              <a:buClr>
                <a:srgbClr val="FF0000"/>
              </a:buClr>
              <a:buFont typeface="Arial" charset="0"/>
              <a:buChar char="•"/>
              <a:defRPr/>
            </a:pPr>
            <a:r>
              <a:rPr lang="en-US" altLang="en-US" sz="2400" b="0" i="0" dirty="0" smtClean="0">
                <a:latin typeface="Arial" charset="0"/>
              </a:rPr>
              <a:t>512.463.3386 </a:t>
            </a:r>
            <a:r>
              <a:rPr lang="en-US" altLang="en-US" sz="2400" b="0" i="0" dirty="0" smtClean="0">
                <a:solidFill>
                  <a:srgbClr val="26211E"/>
                </a:solidFill>
                <a:latin typeface="Arial" charset="0"/>
              </a:rPr>
              <a:t> </a:t>
            </a:r>
          </a:p>
          <a:p>
            <a:pPr marL="573088" lvl="4" indent="-234950">
              <a:spcBef>
                <a:spcPct val="0"/>
              </a:spcBef>
              <a:buClr>
                <a:srgbClr val="FF0000"/>
              </a:buClr>
              <a:buFont typeface="Arial" charset="0"/>
              <a:buChar char="•"/>
              <a:defRPr/>
            </a:pPr>
            <a:r>
              <a:rPr lang="en-US" altLang="en-US" sz="2400" b="0" i="0" dirty="0" smtClean="0">
                <a:solidFill>
                  <a:srgbClr val="26211E"/>
                </a:solidFill>
                <a:latin typeface="Arial" charset="0"/>
                <a:hlinkClick r:id="rId6"/>
              </a:rPr>
              <a:t>leslie.wolfenden@thc.state.tx.us</a:t>
            </a:r>
            <a:endParaRPr lang="en-US" altLang="en-US" sz="2400" b="0" i="0" dirty="0" smtClean="0">
              <a:solidFill>
                <a:srgbClr val="26211E"/>
              </a:solidFill>
              <a:latin typeface="Arial" charset="0"/>
            </a:endParaRPr>
          </a:p>
        </p:txBody>
      </p:sp>
      <p:pic>
        <p:nvPicPr>
          <p:cNvPr id="2" name="7717297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1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3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6" t="15456" r="1819" b="13486"/>
          <a:stretch>
            <a:fillRect/>
          </a:stretch>
        </p:blipFill>
        <p:spPr bwMode="auto">
          <a:xfrm>
            <a:off x="133350" y="1371600"/>
            <a:ext cx="4438650" cy="2684463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1143000" y="228600"/>
            <a:ext cx="7543800" cy="682625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US" sz="32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Modern Architecture</a:t>
            </a:r>
          </a:p>
        </p:txBody>
      </p:sp>
      <p:pic>
        <p:nvPicPr>
          <p:cNvPr id="6148" name="Picture 2" descr="http://l.yimg.com/g/images/spaceball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-182563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4" descr="http://l.yimg.com/g/images/spaceball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-182563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9" descr="C:\Users\lesliew\Desktop\Leslie's Projects\Houston Richmond pics\IMG_057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0" t="24821" r="6966" b="26405"/>
          <a:stretch>
            <a:fillRect/>
          </a:stretch>
        </p:blipFill>
        <p:spPr bwMode="auto">
          <a:xfrm>
            <a:off x="4173538" y="1066800"/>
            <a:ext cx="4810125" cy="19812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10" descr="J:\MAIN STREET\Main Street Design\Staff-Leslie\presentations\Modern Architecture 2012\images\lg-east-carroll-parish-courthouse-in-lake-providence-louisiana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513" y="3429000"/>
            <a:ext cx="4248150" cy="3211513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9" descr="C:\Users\lesliew\Desktop\Leslie's Projects\Houston Richmond pics\IMG_4316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6" b="26215"/>
          <a:stretch>
            <a:fillRect/>
          </a:stretch>
        </p:blipFill>
        <p:spPr bwMode="auto">
          <a:xfrm>
            <a:off x="133350" y="4343400"/>
            <a:ext cx="4648200" cy="19812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70D1291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1143000" y="203200"/>
            <a:ext cx="7543800" cy="584200"/>
          </a:xfrm>
        </p:spPr>
        <p:txBody>
          <a:bodyPr/>
          <a:lstStyle/>
          <a:p>
            <a:r>
              <a:rPr lang="en-US" altLang="en-US" sz="3200" smtClean="0"/>
              <a:t>Modern Architecture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153988" y="1600200"/>
            <a:ext cx="8763000" cy="4724400"/>
          </a:xfrm>
        </p:spPr>
        <p:txBody>
          <a:bodyPr/>
          <a:lstStyle/>
          <a:p>
            <a:pPr marL="236538" lvl="2" indent="-236538">
              <a:buFontTx/>
              <a:buChar char="•"/>
            </a:pPr>
            <a:r>
              <a:rPr lang="en-US" altLang="en-US" b="0" smtClean="0">
                <a:solidFill>
                  <a:schemeClr val="tx1"/>
                </a:solidFill>
                <a:latin typeface="Arial" charset="0"/>
              </a:rPr>
              <a:t>Art Deco</a:t>
            </a:r>
          </a:p>
          <a:p>
            <a:pPr marL="236538" lvl="2" indent="-236538">
              <a:buFontTx/>
              <a:buChar char="•"/>
            </a:pPr>
            <a:r>
              <a:rPr lang="en-US" altLang="en-US" b="0" smtClean="0">
                <a:solidFill>
                  <a:schemeClr val="tx1"/>
                </a:solidFill>
                <a:latin typeface="Arial" charset="0"/>
              </a:rPr>
              <a:t>Art Moderne</a:t>
            </a:r>
          </a:p>
          <a:p>
            <a:pPr marL="236538" lvl="2" indent="-236538">
              <a:buFontTx/>
              <a:buChar char="•"/>
            </a:pPr>
            <a:r>
              <a:rPr lang="en-US" altLang="en-US" b="0" smtClean="0">
                <a:solidFill>
                  <a:schemeClr val="tx1"/>
                </a:solidFill>
                <a:latin typeface="Arial" charset="0"/>
              </a:rPr>
              <a:t>Stripped Classicism</a:t>
            </a:r>
          </a:p>
          <a:p>
            <a:pPr marL="236538" lvl="2" indent="-236538">
              <a:buFontTx/>
              <a:buChar char="•"/>
            </a:pPr>
            <a:r>
              <a:rPr lang="en-US" altLang="en-US" b="0" smtClean="0">
                <a:solidFill>
                  <a:schemeClr val="tx1"/>
                </a:solidFill>
                <a:latin typeface="Arial" charset="0"/>
              </a:rPr>
              <a:t>International Style</a:t>
            </a:r>
          </a:p>
          <a:p>
            <a:pPr marL="236538" lvl="2" indent="-236538">
              <a:buFontTx/>
              <a:buChar char="•"/>
            </a:pPr>
            <a:r>
              <a:rPr lang="en-US" altLang="en-US" b="0" smtClean="0">
                <a:solidFill>
                  <a:schemeClr val="tx1"/>
                </a:solidFill>
                <a:latin typeface="Arial" charset="0"/>
              </a:rPr>
              <a:t>Mid-Century Modern</a:t>
            </a:r>
          </a:p>
          <a:p>
            <a:pPr marL="236538" lvl="2" indent="-236538">
              <a:buFontTx/>
              <a:buChar char="•"/>
            </a:pPr>
            <a:r>
              <a:rPr lang="en-US" altLang="en-US" b="0" smtClean="0">
                <a:solidFill>
                  <a:schemeClr val="tx1"/>
                </a:solidFill>
                <a:latin typeface="Arial" charset="0"/>
              </a:rPr>
              <a:t>Googie</a:t>
            </a:r>
          </a:p>
          <a:p>
            <a:pPr marL="236538" lvl="2" indent="-236538">
              <a:buFontTx/>
              <a:buChar char="•"/>
            </a:pPr>
            <a:r>
              <a:rPr lang="en-US" altLang="en-US" b="0" smtClean="0">
                <a:solidFill>
                  <a:schemeClr val="tx1"/>
                </a:solidFill>
                <a:latin typeface="Arial" charset="0"/>
              </a:rPr>
              <a:t>New Formalism</a:t>
            </a:r>
          </a:p>
          <a:p>
            <a:pPr marL="236538" lvl="2" indent="-236538">
              <a:buFontTx/>
              <a:buChar char="•"/>
            </a:pPr>
            <a:r>
              <a:rPr lang="en-US" altLang="en-US" b="0" smtClean="0">
                <a:solidFill>
                  <a:schemeClr val="tx1"/>
                </a:solidFill>
                <a:latin typeface="Arial" charset="0"/>
              </a:rPr>
              <a:t>Brutalism</a:t>
            </a:r>
          </a:p>
          <a:p>
            <a:pPr marL="236538" lvl="2" indent="-236538">
              <a:buFontTx/>
              <a:buChar char="•"/>
            </a:pPr>
            <a:r>
              <a:rPr lang="en-US" altLang="en-US" b="0" smtClean="0">
                <a:solidFill>
                  <a:schemeClr val="tx1"/>
                </a:solidFill>
                <a:latin typeface="Arial" charset="0"/>
              </a:rPr>
              <a:t>Etc.</a:t>
            </a:r>
          </a:p>
        </p:txBody>
      </p:sp>
      <p:pic>
        <p:nvPicPr>
          <p:cNvPr id="717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5" t="6908" r="6799" b="9602"/>
          <a:stretch>
            <a:fillRect/>
          </a:stretch>
        </p:blipFill>
        <p:spPr bwMode="auto">
          <a:xfrm>
            <a:off x="4735513" y="1143000"/>
            <a:ext cx="4184650" cy="307975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750" y="4495800"/>
            <a:ext cx="4572000" cy="2157413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CD5E291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2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1143000" y="203200"/>
            <a:ext cx="7543800" cy="584200"/>
          </a:xfrm>
        </p:spPr>
        <p:txBody>
          <a:bodyPr/>
          <a:lstStyle/>
          <a:p>
            <a:r>
              <a:rPr lang="en-US" altLang="en-US" sz="3200" smtClean="0"/>
              <a:t>Modern Architecture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95400"/>
            <a:ext cx="8077200" cy="5181600"/>
          </a:xfrm>
        </p:spPr>
        <p:txBody>
          <a:bodyPr/>
          <a:lstStyle/>
          <a:p>
            <a:pPr marL="457200" lvl="1" indent="-457200">
              <a:buFont typeface="Arial" pitchFamily="34" charset="0"/>
              <a:buChar char="•"/>
              <a:defRPr/>
            </a:pPr>
            <a:r>
              <a:rPr lang="en-US" sz="3200" b="0" i="0" dirty="0">
                <a:solidFill>
                  <a:schemeClr val="tx1"/>
                </a:solidFill>
                <a:latin typeface="+mj-lt"/>
              </a:rPr>
              <a:t>Exact definition and scope varies widely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en-US" sz="3200" b="0" dirty="0" smtClean="0">
                <a:solidFill>
                  <a:schemeClr val="tx1"/>
                </a:solidFill>
                <a:latin typeface="+mj-lt"/>
              </a:rPr>
              <a:t>Characteristics:</a:t>
            </a:r>
          </a:p>
          <a:p>
            <a:pPr marL="857250" lvl="1" indent="-457200">
              <a:buFont typeface="Arial" pitchFamily="34" charset="0"/>
              <a:buChar char="•"/>
              <a:defRPr/>
            </a:pPr>
            <a:r>
              <a:rPr lang="en-US" b="0" dirty="0" smtClean="0">
                <a:solidFill>
                  <a:schemeClr val="tx1"/>
                </a:solidFill>
                <a:latin typeface="+mj-lt"/>
              </a:rPr>
              <a:t>Simplification of form</a:t>
            </a:r>
          </a:p>
          <a:p>
            <a:pPr marL="857250" lvl="1" indent="-457200">
              <a:buFont typeface="Arial" pitchFamily="34" charset="0"/>
              <a:buChar char="•"/>
              <a:defRPr/>
            </a:pPr>
            <a:r>
              <a:rPr lang="en-US" b="0" dirty="0" smtClean="0">
                <a:solidFill>
                  <a:schemeClr val="tx1"/>
                </a:solidFill>
                <a:latin typeface="+mj-lt"/>
              </a:rPr>
              <a:t>Creation of ornament from structure and theme of the building</a:t>
            </a:r>
          </a:p>
          <a:p>
            <a:pPr marL="857250" lvl="1" indent="-457200">
              <a:buFont typeface="Arial" pitchFamily="34" charset="0"/>
              <a:buChar char="•"/>
              <a:defRPr/>
            </a:pPr>
            <a:r>
              <a:rPr lang="en-US" b="0" dirty="0" smtClean="0">
                <a:solidFill>
                  <a:schemeClr val="tx1"/>
                </a:solidFill>
                <a:latin typeface="+mj-lt"/>
              </a:rPr>
              <a:t>Takes form of numerous movements, schools of design, and architectural styles</a:t>
            </a:r>
          </a:p>
        </p:txBody>
      </p:sp>
      <p:pic>
        <p:nvPicPr>
          <p:cNvPr id="2" name="25B2291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1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1143000" y="203200"/>
            <a:ext cx="7543800" cy="584200"/>
          </a:xfrm>
        </p:spPr>
        <p:txBody>
          <a:bodyPr/>
          <a:lstStyle/>
          <a:p>
            <a:r>
              <a:rPr lang="en-US" altLang="en-US" sz="3200" smtClean="0"/>
              <a:t>Characteristics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5029200" cy="5562600"/>
          </a:xfrm>
        </p:spPr>
        <p:txBody>
          <a:bodyPr/>
          <a:lstStyle/>
          <a:p>
            <a:pPr marL="223838" lvl="1" indent="-220663">
              <a:buFont typeface="Arial" pitchFamily="34" charset="0"/>
              <a:buChar char="•"/>
              <a:defRPr/>
            </a:pPr>
            <a:r>
              <a:rPr lang="en-US" sz="3200" b="0" i="0" dirty="0" smtClean="0">
                <a:solidFill>
                  <a:schemeClr val="tx1"/>
                </a:solidFill>
                <a:latin typeface="+mj-lt"/>
              </a:rPr>
              <a:t>Design should derive directly from its purpose</a:t>
            </a:r>
          </a:p>
          <a:p>
            <a:pPr marL="465138" lvl="2" indent="-233363">
              <a:buFont typeface="Arial" pitchFamily="34" charset="0"/>
              <a:buChar char="•"/>
              <a:defRPr/>
            </a:pPr>
            <a:r>
              <a:rPr lang="en-US" b="0" dirty="0" smtClean="0">
                <a:solidFill>
                  <a:schemeClr val="tx1"/>
                </a:solidFill>
                <a:latin typeface="+mj-lt"/>
              </a:rPr>
              <a:t>“Form follows function” ~ Louis Sullivan</a:t>
            </a:r>
          </a:p>
          <a:p>
            <a:pPr marL="223838" lvl="2" indent="-219075">
              <a:buFont typeface="Arial" pitchFamily="34" charset="0"/>
              <a:buChar char="•"/>
              <a:defRPr/>
            </a:pPr>
            <a:r>
              <a:rPr lang="en-US" sz="3200" b="0" i="0" dirty="0" smtClean="0">
                <a:solidFill>
                  <a:schemeClr val="tx1"/>
                </a:solidFill>
                <a:latin typeface="+mj-lt"/>
              </a:rPr>
              <a:t>Simplicity and clarity of forms and elimination of ‘unnecessary detail’</a:t>
            </a:r>
          </a:p>
          <a:p>
            <a:pPr marL="469900" lvl="3" indent="-246063">
              <a:buFont typeface="Arial" pitchFamily="34" charset="0"/>
              <a:buChar char="•"/>
              <a:defRPr/>
            </a:pPr>
            <a:r>
              <a:rPr lang="en-US" b="0" dirty="0" smtClean="0">
                <a:solidFill>
                  <a:schemeClr val="tx1"/>
                </a:solidFill>
                <a:latin typeface="+mj-lt"/>
              </a:rPr>
              <a:t>“God is in the details” ~ </a:t>
            </a:r>
            <a:r>
              <a:rPr lang="en-US" b="0" dirty="0" err="1" smtClean="0">
                <a:solidFill>
                  <a:schemeClr val="tx1"/>
                </a:solidFill>
                <a:latin typeface="+mj-lt"/>
              </a:rPr>
              <a:t>Mies</a:t>
            </a:r>
            <a:r>
              <a:rPr lang="en-US" b="0" dirty="0" smtClean="0">
                <a:solidFill>
                  <a:schemeClr val="tx1"/>
                </a:solidFill>
                <a:latin typeface="+mj-lt"/>
              </a:rPr>
              <a:t> van der </a:t>
            </a:r>
            <a:r>
              <a:rPr lang="en-US" b="0" dirty="0" err="1" smtClean="0">
                <a:solidFill>
                  <a:schemeClr val="tx1"/>
                </a:solidFill>
                <a:latin typeface="+mj-lt"/>
              </a:rPr>
              <a:t>Rohe</a:t>
            </a:r>
            <a:endParaRPr lang="en-US" b="0" dirty="0" smtClean="0">
              <a:solidFill>
                <a:schemeClr val="tx1"/>
              </a:solidFill>
              <a:latin typeface="+mj-lt"/>
            </a:endParaRPr>
          </a:p>
          <a:p>
            <a:pPr marL="223838" lvl="3" indent="-219075">
              <a:buFont typeface="Arial" pitchFamily="34" charset="0"/>
              <a:buChar char="•"/>
              <a:defRPr/>
            </a:pPr>
            <a:r>
              <a:rPr lang="en-US" sz="3200" b="0" i="0" dirty="0" smtClean="0">
                <a:solidFill>
                  <a:schemeClr val="tx1"/>
                </a:solidFill>
                <a:latin typeface="+mj-lt"/>
              </a:rPr>
              <a:t>Visual expression of structure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175" y="4213225"/>
            <a:ext cx="3052763" cy="2452688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117"/>
          <a:stretch>
            <a:fillRect/>
          </a:stretch>
        </p:blipFill>
        <p:spPr bwMode="auto">
          <a:xfrm>
            <a:off x="5972175" y="1066800"/>
            <a:ext cx="3017838" cy="28194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F27A292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2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0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1143000" y="203200"/>
            <a:ext cx="7543800" cy="584200"/>
          </a:xfrm>
        </p:spPr>
        <p:txBody>
          <a:bodyPr/>
          <a:lstStyle/>
          <a:p>
            <a:r>
              <a:rPr lang="en-US" altLang="en-US" sz="3200" smtClean="0"/>
              <a:t>Characteristics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8388"/>
            <a:ext cx="3886200" cy="3656012"/>
          </a:xfrm>
        </p:spPr>
        <p:txBody>
          <a:bodyPr/>
          <a:lstStyle/>
          <a:p>
            <a:pPr marL="223838" lvl="1" indent="-220663">
              <a:buFont typeface="Arial" pitchFamily="34" charset="0"/>
              <a:buChar char="•"/>
              <a:defRPr/>
            </a:pPr>
            <a:r>
              <a:rPr lang="en-US" sz="3200" b="0" i="0" dirty="0" smtClean="0">
                <a:solidFill>
                  <a:schemeClr val="tx1"/>
                </a:solidFill>
                <a:latin typeface="+mj-lt"/>
              </a:rPr>
              <a:t>Truth of materials</a:t>
            </a:r>
          </a:p>
          <a:p>
            <a:pPr marL="223838" lvl="2" indent="-220663">
              <a:buFont typeface="Arial" pitchFamily="34" charset="0"/>
              <a:buChar char="•"/>
              <a:defRPr/>
            </a:pPr>
            <a:r>
              <a:rPr lang="en-US" sz="3200" b="0" i="0" dirty="0" smtClean="0">
                <a:solidFill>
                  <a:schemeClr val="tx1"/>
                </a:solidFill>
                <a:latin typeface="+mj-lt"/>
              </a:rPr>
              <a:t>Use of industrially produced materials</a:t>
            </a:r>
          </a:p>
          <a:p>
            <a:pPr marL="223838" lvl="3" indent="-220663">
              <a:buFont typeface="Arial" pitchFamily="34" charset="0"/>
              <a:buChar char="•"/>
              <a:defRPr/>
            </a:pPr>
            <a:r>
              <a:rPr lang="en-US" sz="3200" b="0" i="0" dirty="0" smtClean="0">
                <a:solidFill>
                  <a:schemeClr val="tx1"/>
                </a:solidFill>
                <a:latin typeface="+mj-lt"/>
              </a:rPr>
              <a:t>Visual emphasis on horizontal and vertical lines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513" y="3894138"/>
            <a:ext cx="2200275" cy="2835275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588" y="3894138"/>
            <a:ext cx="2309812" cy="2835275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066800"/>
            <a:ext cx="4013200" cy="2708275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6755292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2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56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1143000" y="203200"/>
            <a:ext cx="7543800" cy="584200"/>
          </a:xfrm>
        </p:spPr>
        <p:txBody>
          <a:bodyPr/>
          <a:lstStyle/>
          <a:p>
            <a:r>
              <a:rPr lang="en-US" altLang="en-US" sz="3200" smtClean="0"/>
              <a:t>Modern Architecture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4876800" cy="5181600"/>
          </a:xfrm>
        </p:spPr>
        <p:txBody>
          <a:bodyPr/>
          <a:lstStyle/>
          <a:p>
            <a:pPr marL="223838" indent="-223838">
              <a:buFont typeface="Arial" pitchFamily="34" charset="0"/>
              <a:buChar char="•"/>
              <a:defRPr/>
            </a:pPr>
            <a:r>
              <a:rPr lang="en-US" sz="3200" b="0" dirty="0" smtClean="0">
                <a:solidFill>
                  <a:schemeClr val="tx1"/>
                </a:solidFill>
                <a:latin typeface="+mj-lt"/>
              </a:rPr>
              <a:t>Notable schools of design and portfolios </a:t>
            </a:r>
          </a:p>
          <a:p>
            <a:pPr marL="460375" lvl="1" indent="-236538">
              <a:buFont typeface="Arial" pitchFamily="34" charset="0"/>
              <a:buChar char="•"/>
              <a:defRPr/>
            </a:pPr>
            <a:r>
              <a:rPr lang="en-US" b="0" dirty="0" err="1">
                <a:solidFill>
                  <a:schemeClr val="tx1"/>
                </a:solidFill>
                <a:latin typeface="+mj-lt"/>
              </a:rPr>
              <a:t>Deutscher</a:t>
            </a:r>
            <a:r>
              <a:rPr lang="en-US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b="0" dirty="0" err="1">
                <a:solidFill>
                  <a:schemeClr val="tx1"/>
                </a:solidFill>
                <a:latin typeface="+mj-lt"/>
              </a:rPr>
              <a:t>Werkbund</a:t>
            </a:r>
            <a:r>
              <a:rPr lang="en-US" b="0" dirty="0">
                <a:solidFill>
                  <a:schemeClr val="tx1"/>
                </a:solidFill>
                <a:latin typeface="+mj-lt"/>
              </a:rPr>
              <a:t> </a:t>
            </a:r>
            <a:endParaRPr lang="en-US" b="0" dirty="0" smtClean="0">
              <a:solidFill>
                <a:schemeClr val="tx1"/>
              </a:solidFill>
              <a:latin typeface="+mj-lt"/>
            </a:endParaRPr>
          </a:p>
          <a:p>
            <a:pPr marL="460375" lvl="1" indent="-236538">
              <a:buFont typeface="Arial" pitchFamily="34" charset="0"/>
              <a:buChar char="•"/>
              <a:defRPr/>
            </a:pPr>
            <a:r>
              <a:rPr lang="en-US" b="0" dirty="0" err="1" smtClean="0">
                <a:solidFill>
                  <a:schemeClr val="tx1"/>
                </a:solidFill>
                <a:latin typeface="+mj-lt"/>
              </a:rPr>
              <a:t>Wasmuth</a:t>
            </a:r>
            <a:r>
              <a:rPr lang="en-US" b="0" dirty="0" smtClean="0">
                <a:solidFill>
                  <a:schemeClr val="tx1"/>
                </a:solidFill>
                <a:latin typeface="+mj-lt"/>
              </a:rPr>
              <a:t> Portfolio </a:t>
            </a:r>
          </a:p>
          <a:p>
            <a:pPr marL="460375" lvl="1" indent="-236538">
              <a:buFont typeface="Arial" pitchFamily="34" charset="0"/>
              <a:buChar char="•"/>
              <a:defRPr/>
            </a:pPr>
            <a:r>
              <a:rPr lang="en-US" b="0" dirty="0" smtClean="0">
                <a:solidFill>
                  <a:schemeClr val="tx1"/>
                </a:solidFill>
                <a:latin typeface="+mj-lt"/>
              </a:rPr>
              <a:t>De </a:t>
            </a:r>
            <a:r>
              <a:rPr lang="en-US" b="0" dirty="0" err="1">
                <a:solidFill>
                  <a:schemeClr val="tx1"/>
                </a:solidFill>
                <a:latin typeface="+mj-lt"/>
              </a:rPr>
              <a:t>Stijl</a:t>
            </a:r>
            <a:r>
              <a:rPr lang="en-US" b="0" dirty="0">
                <a:solidFill>
                  <a:schemeClr val="tx1"/>
                </a:solidFill>
                <a:latin typeface="+mj-lt"/>
              </a:rPr>
              <a:t> </a:t>
            </a:r>
            <a:endParaRPr lang="en-US" b="0" dirty="0" smtClean="0">
              <a:solidFill>
                <a:schemeClr val="tx1"/>
              </a:solidFill>
              <a:latin typeface="+mj-lt"/>
            </a:endParaRPr>
          </a:p>
          <a:p>
            <a:pPr marL="460375" lvl="1" indent="-236538">
              <a:buFont typeface="Arial" pitchFamily="34" charset="0"/>
              <a:buChar char="•"/>
              <a:defRPr/>
            </a:pPr>
            <a:r>
              <a:rPr lang="en-US" b="0" dirty="0" smtClean="0">
                <a:solidFill>
                  <a:schemeClr val="tx1"/>
                </a:solidFill>
                <a:latin typeface="+mj-lt"/>
              </a:rPr>
              <a:t>Bauhaus</a:t>
            </a:r>
          </a:p>
          <a:p>
            <a:pPr marL="460375" lvl="1" indent="-236538">
              <a:buFont typeface="Arial" pitchFamily="34" charset="0"/>
              <a:buChar char="•"/>
              <a:defRPr/>
            </a:pPr>
            <a:r>
              <a:rPr lang="en-US" b="0" dirty="0" smtClean="0">
                <a:solidFill>
                  <a:schemeClr val="tx1"/>
                </a:solidFill>
                <a:latin typeface="+mj-lt"/>
              </a:rPr>
              <a:t>Harvard Five</a:t>
            </a:r>
          </a:p>
          <a:p>
            <a:pPr marL="460375" lvl="1" indent="-236538">
              <a:buFont typeface="Arial" pitchFamily="34" charset="0"/>
              <a:buChar char="•"/>
              <a:defRPr/>
            </a:pPr>
            <a:r>
              <a:rPr lang="en-US" b="0" dirty="0" smtClean="0">
                <a:solidFill>
                  <a:schemeClr val="tx1"/>
                </a:solidFill>
                <a:latin typeface="+mj-lt"/>
              </a:rPr>
              <a:t>Case Study Houses</a:t>
            </a:r>
          </a:p>
        </p:txBody>
      </p:sp>
      <p:pic>
        <p:nvPicPr>
          <p:cNvPr id="11268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37" r="19434" b="12704"/>
          <a:stretch>
            <a:fillRect/>
          </a:stretch>
        </p:blipFill>
        <p:spPr bwMode="auto">
          <a:xfrm>
            <a:off x="5257800" y="1058863"/>
            <a:ext cx="3709988" cy="2535237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62" r="22453"/>
          <a:stretch>
            <a:fillRect/>
          </a:stretch>
        </p:blipFill>
        <p:spPr bwMode="auto">
          <a:xfrm>
            <a:off x="5257800" y="3759200"/>
            <a:ext cx="3709988" cy="29464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03C0292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7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8" descr="J:\MAIN STREET\Main Street Design\MS CITIES DATABASE\ACTIVE MAIN STREET CITIES\CORSICANA - Navarro CS\First Lady Slides\Sent Photos\BankSmalle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454150"/>
            <a:ext cx="2667000" cy="48641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1" name="Title 1"/>
          <p:cNvSpPr>
            <a:spLocks noGrp="1"/>
          </p:cNvSpPr>
          <p:nvPr>
            <p:ph type="title"/>
          </p:nvPr>
        </p:nvSpPr>
        <p:spPr>
          <a:xfrm>
            <a:off x="1143000" y="203200"/>
            <a:ext cx="7543800" cy="584200"/>
          </a:xfrm>
        </p:spPr>
        <p:txBody>
          <a:bodyPr/>
          <a:lstStyle/>
          <a:p>
            <a:r>
              <a:rPr lang="en-US" altLang="en-US" sz="3200" smtClean="0"/>
              <a:t>Pre-Modern Architecture: Historicism</a:t>
            </a:r>
          </a:p>
        </p:txBody>
      </p:sp>
      <p:pic>
        <p:nvPicPr>
          <p:cNvPr id="1229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4" r="29713" b="13333"/>
          <a:stretch>
            <a:fillRect/>
          </a:stretch>
        </p:blipFill>
        <p:spPr bwMode="auto">
          <a:xfrm>
            <a:off x="152400" y="3810000"/>
            <a:ext cx="3351213" cy="28956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7" descr="\\pecos\THC_Images\Image Library\Navarro\Main Street Images\Corsicana\SITE VISITS\2011 05 25 WB\P115096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1" t="7738" r="3860" b="25185"/>
          <a:stretch>
            <a:fillRect/>
          </a:stretch>
        </p:blipFill>
        <p:spPr bwMode="auto">
          <a:xfrm>
            <a:off x="5140325" y="4457700"/>
            <a:ext cx="3886200" cy="22479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99"/>
          <a:stretch>
            <a:fillRect/>
          </a:stretch>
        </p:blipFill>
        <p:spPr bwMode="auto">
          <a:xfrm>
            <a:off x="5140325" y="1052513"/>
            <a:ext cx="3886200" cy="29591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139292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5" t="13695" r="13422" b="14244"/>
          <a:stretch>
            <a:fillRect/>
          </a:stretch>
        </p:blipFill>
        <p:spPr bwMode="auto">
          <a:xfrm>
            <a:off x="152400" y="1052513"/>
            <a:ext cx="3351213" cy="2532062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">
      <a:dk1>
        <a:srgbClr val="26211E"/>
      </a:dk1>
      <a:lt1>
        <a:srgbClr val="FFFFFF"/>
      </a:lt1>
      <a:dk2>
        <a:srgbClr val="FFFFFF"/>
      </a:dk2>
      <a:lt2>
        <a:srgbClr val="332C28"/>
      </a:lt2>
      <a:accent1>
        <a:srgbClr val="685C53"/>
      </a:accent1>
      <a:accent2>
        <a:srgbClr val="CC0033"/>
      </a:accent2>
      <a:accent3>
        <a:srgbClr val="FFFFFF"/>
      </a:accent3>
      <a:accent4>
        <a:srgbClr val="1F1B18"/>
      </a:accent4>
      <a:accent5>
        <a:srgbClr val="B9B5B3"/>
      </a:accent5>
      <a:accent6>
        <a:srgbClr val="B9002D"/>
      </a:accent6>
      <a:hlink>
        <a:srgbClr val="CC0033"/>
      </a:hlink>
      <a:folHlink>
        <a:srgbClr val="CC0033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Garamond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26211E"/>
        </a:dk1>
        <a:lt1>
          <a:srgbClr val="FFFFFF"/>
        </a:lt1>
        <a:dk2>
          <a:srgbClr val="FFFFFF"/>
        </a:dk2>
        <a:lt2>
          <a:srgbClr val="9A8C82"/>
        </a:lt2>
        <a:accent1>
          <a:srgbClr val="685C53"/>
        </a:accent1>
        <a:accent2>
          <a:srgbClr val="CC0033"/>
        </a:accent2>
        <a:accent3>
          <a:srgbClr val="FFFFFF"/>
        </a:accent3>
        <a:accent4>
          <a:srgbClr val="1F1B18"/>
        </a:accent4>
        <a:accent5>
          <a:srgbClr val="B9B5B3"/>
        </a:accent5>
        <a:accent6>
          <a:srgbClr val="B9002D"/>
        </a:accent6>
        <a:hlink>
          <a:srgbClr val="CC0033"/>
        </a:hlink>
        <a:folHlink>
          <a:srgbClr val="CC00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lank Presentation">
  <a:themeElements>
    <a:clrScheme name="">
      <a:dk1>
        <a:srgbClr val="26211E"/>
      </a:dk1>
      <a:lt1>
        <a:srgbClr val="FFFFFF"/>
      </a:lt1>
      <a:dk2>
        <a:srgbClr val="FFFFFF"/>
      </a:dk2>
      <a:lt2>
        <a:srgbClr val="332C28"/>
      </a:lt2>
      <a:accent1>
        <a:srgbClr val="685C53"/>
      </a:accent1>
      <a:accent2>
        <a:srgbClr val="CC0033"/>
      </a:accent2>
      <a:accent3>
        <a:srgbClr val="FFFFFF"/>
      </a:accent3>
      <a:accent4>
        <a:srgbClr val="1F1B18"/>
      </a:accent4>
      <a:accent5>
        <a:srgbClr val="B9B5B3"/>
      </a:accent5>
      <a:accent6>
        <a:srgbClr val="B9002D"/>
      </a:accent6>
      <a:hlink>
        <a:srgbClr val="CC0033"/>
      </a:hlink>
      <a:folHlink>
        <a:srgbClr val="CC0033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Garamond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26211E"/>
        </a:dk1>
        <a:lt1>
          <a:srgbClr val="FFFFFF"/>
        </a:lt1>
        <a:dk2>
          <a:srgbClr val="FFFFFF"/>
        </a:dk2>
        <a:lt2>
          <a:srgbClr val="9A8C82"/>
        </a:lt2>
        <a:accent1>
          <a:srgbClr val="685C53"/>
        </a:accent1>
        <a:accent2>
          <a:srgbClr val="CC0033"/>
        </a:accent2>
        <a:accent3>
          <a:srgbClr val="FFFFFF"/>
        </a:accent3>
        <a:accent4>
          <a:srgbClr val="1F1B18"/>
        </a:accent4>
        <a:accent5>
          <a:srgbClr val="B9B5B3"/>
        </a:accent5>
        <a:accent6>
          <a:srgbClr val="B9002D"/>
        </a:accent6>
        <a:hlink>
          <a:srgbClr val="CC0033"/>
        </a:hlink>
        <a:folHlink>
          <a:srgbClr val="CC00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8215</TotalTime>
  <Words>2672</Words>
  <Application>Microsoft Office PowerPoint</Application>
  <PresentationFormat>On-screen Show (4:3)</PresentationFormat>
  <Paragraphs>381</Paragraphs>
  <Slides>26</Slides>
  <Notes>26</Notes>
  <HiddenSlides>0</HiddenSlides>
  <MMClips>25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ＭＳ Ｐゴシック</vt:lpstr>
      <vt:lpstr>Garamond</vt:lpstr>
      <vt:lpstr>Blank Presentation</vt:lpstr>
      <vt:lpstr>1_Blank Presentation</vt:lpstr>
      <vt:lpstr>PowerPoint Presentation</vt:lpstr>
      <vt:lpstr>PowerPoint Presentation</vt:lpstr>
      <vt:lpstr>PowerPoint Presentation</vt:lpstr>
      <vt:lpstr>Modern Architecture</vt:lpstr>
      <vt:lpstr>Modern Architecture</vt:lpstr>
      <vt:lpstr>Characteristics</vt:lpstr>
      <vt:lpstr>Characteristics</vt:lpstr>
      <vt:lpstr>Modern Architecture</vt:lpstr>
      <vt:lpstr>Pre-Modern Architecture: Historicism</vt:lpstr>
      <vt:lpstr>Technology</vt:lpstr>
      <vt:lpstr>Technology</vt:lpstr>
      <vt:lpstr>Technology</vt:lpstr>
      <vt:lpstr>Art Deco</vt:lpstr>
      <vt:lpstr>Art Moderne</vt:lpstr>
      <vt:lpstr>Stripped Classicism</vt:lpstr>
      <vt:lpstr>Innovation</vt:lpstr>
      <vt:lpstr>International Style</vt:lpstr>
      <vt:lpstr>Mid-Century Modern</vt:lpstr>
      <vt:lpstr>Googie</vt:lpstr>
      <vt:lpstr>New Formalism</vt:lpstr>
      <vt:lpstr>Brutalism</vt:lpstr>
      <vt:lpstr>Modern Architecture: Others</vt:lpstr>
      <vt:lpstr>Modern Architecture</vt:lpstr>
      <vt:lpstr>PowerPoint Presentation</vt:lpstr>
      <vt:lpstr>Contact Information</vt:lpstr>
      <vt:lpstr>PowerPoint Presentation</vt:lpstr>
    </vt:vector>
  </TitlesOfParts>
  <Company>Rovillo+Reitmayer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Rovillo</dc:creator>
  <cp:lastModifiedBy>Leslie Wolfenden</cp:lastModifiedBy>
  <cp:revision>618</cp:revision>
  <cp:lastPrinted>2012-01-30T16:01:04Z</cp:lastPrinted>
  <dcterms:created xsi:type="dcterms:W3CDTF">2008-08-20T19:26:27Z</dcterms:created>
  <dcterms:modified xsi:type="dcterms:W3CDTF">2015-08-19T18:25:09Z</dcterms:modified>
</cp:coreProperties>
</file>