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handoutMasterIdLst>
    <p:handoutMasterId r:id="rId25"/>
  </p:handoutMasterIdLst>
  <p:sldIdLst>
    <p:sldId id="256" r:id="rId2"/>
    <p:sldId id="279" r:id="rId3"/>
    <p:sldId id="272" r:id="rId4"/>
    <p:sldId id="284" r:id="rId5"/>
    <p:sldId id="278" r:id="rId6"/>
    <p:sldId id="280" r:id="rId7"/>
    <p:sldId id="282" r:id="rId8"/>
    <p:sldId id="286" r:id="rId9"/>
    <p:sldId id="281" r:id="rId10"/>
    <p:sldId id="283" r:id="rId11"/>
    <p:sldId id="273" r:id="rId12"/>
    <p:sldId id="274" r:id="rId13"/>
    <p:sldId id="275" r:id="rId14"/>
    <p:sldId id="285" r:id="rId15"/>
    <p:sldId id="266" r:id="rId16"/>
    <p:sldId id="269" r:id="rId17"/>
    <p:sldId id="261" r:id="rId18"/>
    <p:sldId id="259" r:id="rId19"/>
    <p:sldId id="264" r:id="rId20"/>
    <p:sldId id="268" r:id="rId21"/>
    <p:sldId id="265" r:id="rId22"/>
    <p:sldId id="26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Lathen" initials="K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743"/>
    <p:restoredTop sz="84830" autoAdjust="0"/>
  </p:normalViewPr>
  <p:slideViewPr>
    <p:cSldViewPr snapToGrid="0" snapToObjects="1">
      <p:cViewPr>
        <p:scale>
          <a:sx n="107" d="100"/>
          <a:sy n="107" d="100"/>
        </p:scale>
        <p:origin x="1819" y="227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9" d="100"/>
          <a:sy n="99" d="100"/>
        </p:scale>
        <p:origin x="271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Lathen" userId="2b02e0c43559be35" providerId="Windows Live" clId="Web-{16FD0ACC-9692-457E-870D-934C33870862}"/>
    <pc:docChg chg="modSld">
      <pc:chgData name="Kathy Lathen" userId="2b02e0c43559be35" providerId="Windows Live" clId="Web-{16FD0ACC-9692-457E-870D-934C33870862}" dt="2018-07-07T07:54:04.836" v="58" actId="20577"/>
      <pc:docMkLst>
        <pc:docMk/>
      </pc:docMkLst>
      <pc:sldChg chg="modSp">
        <pc:chgData name="Kathy Lathen" userId="2b02e0c43559be35" providerId="Windows Live" clId="Web-{16FD0ACC-9692-457E-870D-934C33870862}" dt="2018-07-07T07:54:04.836" v="57" actId="20577"/>
        <pc:sldMkLst>
          <pc:docMk/>
          <pc:sldMk cId="4056624224" sldId="256"/>
        </pc:sldMkLst>
        <pc:spChg chg="mod">
          <ac:chgData name="Kathy Lathen" userId="2b02e0c43559be35" providerId="Windows Live" clId="Web-{16FD0ACC-9692-457E-870D-934C33870862}" dt="2018-07-07T07:54:04.836" v="57" actId="20577"/>
          <ac:spMkLst>
            <pc:docMk/>
            <pc:sldMk cId="4056624224" sldId="256"/>
            <ac:spMk id="3" creationId="{A39E1B37-A652-8443-BC65-2BEFCDCAE8DE}"/>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7-04T00:24:46.660" idx="1">
    <p:pos x="6651" y="878"/>
    <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9C2435F3-D658-314C-A3F4-72F87BF854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A1795C71-B772-6544-9A19-01E717C4B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FDF880-77F2-B341-BE02-EFA0997B79AC}" type="datetimeFigureOut">
              <a:rPr lang="en-US" smtClean="0"/>
              <a:t>7/14/2018</a:t>
            </a:fld>
            <a:endParaRPr lang="en-US"/>
          </a:p>
        </p:txBody>
      </p:sp>
      <p:sp>
        <p:nvSpPr>
          <p:cNvPr id="4" name="Footer Placeholder 3">
            <a:extLst>
              <a:ext uri="{FF2B5EF4-FFF2-40B4-BE49-F238E27FC236}">
                <a16:creationId xmlns="" xmlns:a16="http://schemas.microsoft.com/office/drawing/2014/main" id="{2235B0A0-B64D-674A-82DE-0EE05E03C1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7F9097D-5E9F-EA4B-9203-08F504234B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F9BB82-1B30-8A44-9C61-2859D0C38FCE}" type="slidenum">
              <a:rPr lang="en-US" smtClean="0"/>
              <a:t>‹#›</a:t>
            </a:fld>
            <a:endParaRPr lang="en-US"/>
          </a:p>
        </p:txBody>
      </p:sp>
    </p:spTree>
    <p:extLst>
      <p:ext uri="{BB962C8B-B14F-4D97-AF65-F5344CB8AC3E}">
        <p14:creationId xmlns:p14="http://schemas.microsoft.com/office/powerpoint/2010/main" val="1932482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9CFD7-F548-074D-BB2D-72FB9AEDAB32}" type="datetimeFigureOut">
              <a:rPr lang="en-US" smtClean="0"/>
              <a:t>7/14/2018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2A37E4-0B29-5C4A-B092-0A756F5C0D1F}" type="slidenum">
              <a:rPr lang="en-US" smtClean="0"/>
              <a:t>‹#›</a:t>
            </a:fld>
            <a:endParaRPr lang="en-US"/>
          </a:p>
        </p:txBody>
      </p:sp>
    </p:spTree>
    <p:extLst>
      <p:ext uri="{BB962C8B-B14F-4D97-AF65-F5344CB8AC3E}">
        <p14:creationId xmlns:p14="http://schemas.microsoft.com/office/powerpoint/2010/main" val="1946550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A37E4-0B29-5C4A-B092-0A756F5C0D1F}" type="slidenum">
              <a:rPr lang="en-US" smtClean="0"/>
              <a:t>13</a:t>
            </a:fld>
            <a:endParaRPr lang="en-US"/>
          </a:p>
        </p:txBody>
      </p:sp>
    </p:spTree>
    <p:extLst>
      <p:ext uri="{BB962C8B-B14F-4D97-AF65-F5344CB8AC3E}">
        <p14:creationId xmlns:p14="http://schemas.microsoft.com/office/powerpoint/2010/main" val="189796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2A37E4-0B29-5C4A-B092-0A756F5C0D1F}" type="slidenum">
              <a:rPr lang="en-US" smtClean="0"/>
              <a:t>17</a:t>
            </a:fld>
            <a:endParaRPr lang="en-US"/>
          </a:p>
        </p:txBody>
      </p:sp>
    </p:spTree>
    <p:extLst>
      <p:ext uri="{BB962C8B-B14F-4D97-AF65-F5344CB8AC3E}">
        <p14:creationId xmlns:p14="http://schemas.microsoft.com/office/powerpoint/2010/main" val="158869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2A37E4-0B29-5C4A-B092-0A756F5C0D1F}" type="slidenum">
              <a:rPr lang="en-US" smtClean="0"/>
              <a:t>18</a:t>
            </a:fld>
            <a:endParaRPr lang="en-US"/>
          </a:p>
        </p:txBody>
      </p:sp>
    </p:spTree>
    <p:extLst>
      <p:ext uri="{BB962C8B-B14F-4D97-AF65-F5344CB8AC3E}">
        <p14:creationId xmlns:p14="http://schemas.microsoft.com/office/powerpoint/2010/main" val="105962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2A37E4-0B29-5C4A-B092-0A756F5C0D1F}" type="slidenum">
              <a:rPr lang="en-US" smtClean="0"/>
              <a:t>19</a:t>
            </a:fld>
            <a:endParaRPr lang="en-US"/>
          </a:p>
        </p:txBody>
      </p:sp>
    </p:spTree>
    <p:extLst>
      <p:ext uri="{BB962C8B-B14F-4D97-AF65-F5344CB8AC3E}">
        <p14:creationId xmlns:p14="http://schemas.microsoft.com/office/powerpoint/2010/main" val="268062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2A37E4-0B29-5C4A-B092-0A756F5C0D1F}" type="slidenum">
              <a:rPr lang="en-US" smtClean="0"/>
              <a:t>21</a:t>
            </a:fld>
            <a:endParaRPr lang="en-US"/>
          </a:p>
        </p:txBody>
      </p:sp>
    </p:spTree>
    <p:extLst>
      <p:ext uri="{BB962C8B-B14F-4D97-AF65-F5344CB8AC3E}">
        <p14:creationId xmlns:p14="http://schemas.microsoft.com/office/powerpoint/2010/main" val="28724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7/14/2018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readwritethink.org/files/resources/interactives/acrostic/" TargetMode="External"/><Relationship Id="rId2" Type="http://schemas.openxmlformats.org/officeDocument/2006/relationships/hyperlink" Target="http://www.readwritethink.org/" TargetMode="External"/><Relationship Id="rId1" Type="http://schemas.openxmlformats.org/officeDocument/2006/relationships/slideLayout" Target="../slideLayouts/slideLayout4.xml"/><Relationship Id="rId6" Type="http://schemas.openxmlformats.org/officeDocument/2006/relationships/hyperlink" Target="http://www.readwritethink.org/files/resources/lesson_images/lesson43/RWT016-2.PDF" TargetMode="External"/><Relationship Id="rId5" Type="http://schemas.openxmlformats.org/officeDocument/2006/relationships/hyperlink" Target="http://www.readwritethink.org/classroom-resources/student-interactives/haiku-poem-interactive-31074.html" TargetMode="External"/><Relationship Id="rId4" Type="http://schemas.openxmlformats.org/officeDocument/2006/relationships/hyperlink" Target="http://www.readwritethink.org/files/resources/interactives/diaman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viewpure.com/rU4_w3Nin3k?start=0&amp;end=0" TargetMode="Externa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s://www.texasbeyondhistory.net/tejas/ancestors/historic.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books.google.com/books?id=eYtJfJ9yDEQC&amp;printsec=copyright#v=onepage&amp;q&amp;f=false"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legacy.lib.utexas.edu/maps/atlas_texas/routes_texas_explorers.jpg"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hyperlink" Target="http://nationalhumanitiescenter.org/pds/amerbegin/exploration/text1/desoto.pdf" TargetMode="External"/><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books.google.com/books?id=EIt0uRRwPPMC&amp;pg=PA107&amp;lpg=PA107&amp;dq=Moscoso+%22gentleman+of+elvas%22&amp;source=bl&amp;ots=Zx_KsTwSdY&amp;sig=rP_GdBFDS-wxvCAlJyhvrJHShkk&amp;hl=en&amp;sa=X&amp;ved=0ahUKEwj5w6mV0YTcAhWEzIMKHQyjCE44ChDoAQhXMAw#v=onepage&amp;q&amp;f=false"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books.google.com/books?id=Mqf-6-Mc7OsC&amp;printsec=frontcover&amp;source=gbs_ge_summary_r&amp;cad=0#v=onepage&amp;q&amp;f=false" TargetMode="Externa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hyperlink" Target="http://www.nasonline.org/publications/biographical-memoirs/memoir-pdfs/swanton-john.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books.google.com/books?id=EIt0uRRwPPMC&amp;pg=PA107&amp;lpg=PA107&amp;dq=Moscoso+%22gentleman+of+elvas%22&amp;source=bl&amp;ots=Zx_KsTwSdY&amp;sig=rP_GdBFDS-wxvCAlJyhvrJHShkk&amp;hl=en&amp;sa=X&amp;ved=0ahUKEwj5w6mV0YTcAhWEzIMKHQyjCE44ChDoAQhXMAw#v=onepage&amp;q&amp;f=false" TargetMode="External"/><Relationship Id="rId3" Type="http://schemas.openxmlformats.org/officeDocument/2006/relationships/hyperlink" Target="http://viewpure.com/rU4_w3Nin3k?start=0&amp;end=0" TargetMode="External"/><Relationship Id="rId7" Type="http://schemas.openxmlformats.org/officeDocument/2006/relationships/hyperlink" Target="http://nationalhumanitiescenter.org/pds/amerbegin/exploration/text1/desoto.pd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legacy.lib.utexas.edu/maps/atlas_texas/routes_texas_explorers.jpg" TargetMode="External"/><Relationship Id="rId5" Type="http://schemas.openxmlformats.org/officeDocument/2006/relationships/hyperlink" Target="http://www.forgottenbooks.com/en/readbook/TheSouthwesternHistoricalQuarterly_10155786#7" TargetMode="External"/><Relationship Id="rId4" Type="http://schemas.openxmlformats.org/officeDocument/2006/relationships/hyperlink" Target="https://www.texasbeyondhistory.net/tejas/ancestors/historic.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exasalmanac.com/sites/default/files/images/maps/PhysicalReg.pdf" TargetMode="External"/><Relationship Id="rId2" Type="http://schemas.openxmlformats.org/officeDocument/2006/relationships/hyperlink" Target="http://www.nasonline.org/publications/biographical-memoirs/memoir-pdfs/swanton-john.pdf"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youtube.com/watch?v=U_ZHsk0-eF0&amp;t=680s"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A75544-1621-A247-BCCC-7726A50138FA}"/>
              </a:ext>
            </a:extLst>
          </p:cNvPr>
          <p:cNvSpPr>
            <a:spLocks noGrp="1"/>
          </p:cNvSpPr>
          <p:nvPr>
            <p:ph type="ctrTitle"/>
          </p:nvPr>
        </p:nvSpPr>
        <p:spPr/>
        <p:txBody>
          <a:bodyPr>
            <a:normAutofit fontScale="90000"/>
          </a:bodyPr>
          <a:lstStyle/>
          <a:p>
            <a:r>
              <a:rPr lang="en-US" dirty="0" smtClean="0"/>
              <a:t>Poetry </a:t>
            </a:r>
            <a:r>
              <a:rPr lang="en-US" dirty="0"/>
              <a:t>in Nature: Writing Activities and Comparisons to Caddo </a:t>
            </a:r>
            <a:r>
              <a:rPr lang="en-US" dirty="0" smtClean="0"/>
              <a:t>Poetry</a:t>
            </a:r>
            <a:endParaRPr lang="en-US" dirty="0"/>
          </a:p>
        </p:txBody>
      </p:sp>
      <p:sp>
        <p:nvSpPr>
          <p:cNvPr id="3" name="Subtitle 2">
            <a:extLst>
              <a:ext uri="{FF2B5EF4-FFF2-40B4-BE49-F238E27FC236}">
                <a16:creationId xmlns="" xmlns:a16="http://schemas.microsoft.com/office/drawing/2014/main" id="{A39E1B37-A652-8443-BC65-2BEFCDCAE8DE}"/>
              </a:ext>
            </a:extLst>
          </p:cNvPr>
          <p:cNvSpPr>
            <a:spLocks noGrp="1"/>
          </p:cNvSpPr>
          <p:nvPr>
            <p:ph type="subTitle" idx="1"/>
          </p:nvPr>
        </p:nvSpPr>
        <p:spPr>
          <a:xfrm>
            <a:off x="2589213" y="4777379"/>
            <a:ext cx="8915399" cy="1622187"/>
          </a:xfrm>
        </p:spPr>
        <p:txBody>
          <a:bodyPr>
            <a:normAutofit/>
          </a:bodyPr>
          <a:lstStyle/>
          <a:p>
            <a:r>
              <a:rPr lang="en-US" dirty="0"/>
              <a:t>Kathy Lathen</a:t>
            </a:r>
          </a:p>
          <a:p>
            <a:r>
              <a:rPr lang="en-US" dirty="0"/>
              <a:t>Texas History</a:t>
            </a:r>
          </a:p>
          <a:p>
            <a:r>
              <a:rPr lang="en-US" dirty="0"/>
              <a:t>Webb Middle School, Garland ISD</a:t>
            </a:r>
          </a:p>
          <a:p>
            <a:r>
              <a:rPr lang="en-US" dirty="0"/>
              <a:t>Garland, Texas</a:t>
            </a:r>
          </a:p>
          <a:p>
            <a:endParaRPr lang="en-US" dirty="0"/>
          </a:p>
        </p:txBody>
      </p:sp>
    </p:spTree>
    <p:extLst>
      <p:ext uri="{BB962C8B-B14F-4D97-AF65-F5344CB8AC3E}">
        <p14:creationId xmlns:p14="http://schemas.microsoft.com/office/powerpoint/2010/main" val="4056624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9DB52E-1A2C-134B-A9CC-055819E9EB67}"/>
              </a:ext>
            </a:extLst>
          </p:cNvPr>
          <p:cNvSpPr>
            <a:spLocks noGrp="1"/>
          </p:cNvSpPr>
          <p:nvPr>
            <p:ph type="title"/>
          </p:nvPr>
        </p:nvSpPr>
        <p:spPr/>
        <p:txBody>
          <a:bodyPr>
            <a:normAutofit/>
          </a:bodyPr>
          <a:lstStyle/>
          <a:p>
            <a:r>
              <a:rPr lang="en-US" sz="3200" dirty="0"/>
              <a:t>One Pager</a:t>
            </a:r>
          </a:p>
        </p:txBody>
      </p:sp>
      <p:pic>
        <p:nvPicPr>
          <p:cNvPr id="6" name="Content Placeholder 5">
            <a:extLst>
              <a:ext uri="{FF2B5EF4-FFF2-40B4-BE49-F238E27FC236}">
                <a16:creationId xmlns="" xmlns:a16="http://schemas.microsoft.com/office/drawing/2014/main" id="{A3874155-2D42-814B-AC60-601ED2E0500F}"/>
              </a:ext>
            </a:extLst>
          </p:cNvPr>
          <p:cNvPicPr>
            <a:picLocks noGrp="1" noChangeAspect="1"/>
          </p:cNvPicPr>
          <p:nvPr>
            <p:ph idx="1"/>
          </p:nvPr>
        </p:nvPicPr>
        <p:blipFill>
          <a:blip r:embed="rId2"/>
          <a:stretch>
            <a:fillRect/>
          </a:stretch>
        </p:blipFill>
        <p:spPr>
          <a:xfrm>
            <a:off x="6323013" y="1375992"/>
            <a:ext cx="5181600" cy="3555153"/>
          </a:xfrm>
        </p:spPr>
      </p:pic>
      <p:sp>
        <p:nvSpPr>
          <p:cNvPr id="4" name="Text Placeholder 3">
            <a:extLst>
              <a:ext uri="{FF2B5EF4-FFF2-40B4-BE49-F238E27FC236}">
                <a16:creationId xmlns="" xmlns:a16="http://schemas.microsoft.com/office/drawing/2014/main" id="{18BDDFA2-F5A4-2D4B-B38E-87110814FD16}"/>
              </a:ext>
            </a:extLst>
          </p:cNvPr>
          <p:cNvSpPr>
            <a:spLocks noGrp="1"/>
          </p:cNvSpPr>
          <p:nvPr>
            <p:ph type="body" sz="half" idx="2"/>
          </p:nvPr>
        </p:nvSpPr>
        <p:spPr/>
        <p:txBody>
          <a:bodyPr>
            <a:normAutofit/>
          </a:bodyPr>
          <a:lstStyle/>
          <a:p>
            <a:r>
              <a:rPr lang="en-US" sz="2400" dirty="0"/>
              <a:t>Flip the Cornell Notes page over and create a visual display of the information.  Be sure to include the main idea with the details too.</a:t>
            </a:r>
          </a:p>
        </p:txBody>
      </p:sp>
    </p:spTree>
    <p:extLst>
      <p:ext uri="{BB962C8B-B14F-4D97-AF65-F5344CB8AC3E}">
        <p14:creationId xmlns:p14="http://schemas.microsoft.com/office/powerpoint/2010/main" val="2467652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79D14C-3F64-FF4A-945B-2F8DABA3571B}"/>
              </a:ext>
            </a:extLst>
          </p:cNvPr>
          <p:cNvSpPr>
            <a:spLocks noGrp="1"/>
          </p:cNvSpPr>
          <p:nvPr>
            <p:ph type="title"/>
          </p:nvPr>
        </p:nvSpPr>
        <p:spPr/>
        <p:txBody>
          <a:bodyPr/>
          <a:lstStyle/>
          <a:p>
            <a:r>
              <a:rPr lang="en-US" dirty="0"/>
              <a:t>A Sample of Poetry </a:t>
            </a:r>
            <a:br>
              <a:rPr lang="en-US" dirty="0"/>
            </a:br>
            <a:r>
              <a:rPr lang="en-US" dirty="0"/>
              <a:t>for the Classroom</a:t>
            </a:r>
          </a:p>
        </p:txBody>
      </p:sp>
      <p:sp>
        <p:nvSpPr>
          <p:cNvPr id="4" name="Content Placeholder 3">
            <a:extLst>
              <a:ext uri="{FF2B5EF4-FFF2-40B4-BE49-F238E27FC236}">
                <a16:creationId xmlns="" xmlns:a16="http://schemas.microsoft.com/office/drawing/2014/main" id="{EA37C06A-16ED-0A49-8742-E72DCBC68DE5}"/>
              </a:ext>
            </a:extLst>
          </p:cNvPr>
          <p:cNvSpPr>
            <a:spLocks noGrp="1"/>
          </p:cNvSpPr>
          <p:nvPr>
            <p:ph sz="half" idx="2"/>
          </p:nvPr>
        </p:nvSpPr>
        <p:spPr>
          <a:xfrm>
            <a:off x="2592924" y="1905000"/>
            <a:ext cx="4313864" cy="3777622"/>
          </a:xfrm>
        </p:spPr>
        <p:txBody>
          <a:bodyPr>
            <a:normAutofit/>
          </a:bodyPr>
          <a:lstStyle/>
          <a:p>
            <a:r>
              <a:rPr lang="en-US" sz="2600" dirty="0"/>
              <a:t>Acrostic</a:t>
            </a:r>
          </a:p>
          <a:p>
            <a:pPr lvl="1"/>
            <a:r>
              <a:rPr lang="en-US" sz="2400" dirty="0"/>
              <a:t>Bio Poem</a:t>
            </a:r>
          </a:p>
          <a:p>
            <a:pPr lvl="1"/>
            <a:r>
              <a:rPr lang="en-US" sz="2400" dirty="0"/>
              <a:t>Name Poem </a:t>
            </a:r>
            <a:endParaRPr lang="en-US" sz="2600" dirty="0"/>
          </a:p>
          <a:p>
            <a:r>
              <a:rPr lang="en-US" sz="2600" dirty="0"/>
              <a:t>Cinquain</a:t>
            </a:r>
          </a:p>
          <a:p>
            <a:r>
              <a:rPr lang="en-US" sz="2600" dirty="0"/>
              <a:t>Diamante</a:t>
            </a:r>
          </a:p>
          <a:p>
            <a:r>
              <a:rPr lang="en-US" sz="2600" dirty="0"/>
              <a:t>Free Verse</a:t>
            </a:r>
          </a:p>
          <a:p>
            <a:r>
              <a:rPr lang="en-US" sz="2600" dirty="0"/>
              <a:t>Haiku</a:t>
            </a:r>
          </a:p>
          <a:p>
            <a:pPr marL="0" indent="0">
              <a:buNone/>
            </a:pPr>
            <a:endParaRPr lang="en-US" sz="2600" dirty="0"/>
          </a:p>
          <a:p>
            <a:endParaRPr lang="en-US" dirty="0"/>
          </a:p>
        </p:txBody>
      </p:sp>
    </p:spTree>
    <p:extLst>
      <p:ext uri="{BB962C8B-B14F-4D97-AF65-F5344CB8AC3E}">
        <p14:creationId xmlns:p14="http://schemas.microsoft.com/office/powerpoint/2010/main" val="202404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BECF25-759C-114B-B7E1-165488C5CEE8}"/>
              </a:ext>
            </a:extLst>
          </p:cNvPr>
          <p:cNvSpPr>
            <a:spLocks noGrp="1"/>
          </p:cNvSpPr>
          <p:nvPr>
            <p:ph type="title"/>
          </p:nvPr>
        </p:nvSpPr>
        <p:spPr/>
        <p:txBody>
          <a:bodyPr>
            <a:normAutofit/>
          </a:bodyPr>
          <a:lstStyle/>
          <a:p>
            <a:r>
              <a:rPr lang="en-US" dirty="0"/>
              <a:t>Poetry References and </a:t>
            </a:r>
            <a:br>
              <a:rPr lang="en-US" dirty="0"/>
            </a:br>
            <a:r>
              <a:rPr lang="en-US" dirty="0"/>
              <a:t>Online Activities</a:t>
            </a:r>
          </a:p>
        </p:txBody>
      </p:sp>
      <p:sp>
        <p:nvSpPr>
          <p:cNvPr id="3" name="Content Placeholder 2">
            <a:extLst>
              <a:ext uri="{FF2B5EF4-FFF2-40B4-BE49-F238E27FC236}">
                <a16:creationId xmlns="" xmlns:a16="http://schemas.microsoft.com/office/drawing/2014/main" id="{E09FA908-8B5C-1048-A5AB-D1855E83BF60}"/>
              </a:ext>
            </a:extLst>
          </p:cNvPr>
          <p:cNvSpPr>
            <a:spLocks noGrp="1"/>
          </p:cNvSpPr>
          <p:nvPr>
            <p:ph sz="half" idx="1"/>
          </p:nvPr>
        </p:nvSpPr>
        <p:spPr/>
        <p:txBody>
          <a:bodyPr/>
          <a:lstStyle/>
          <a:p>
            <a:r>
              <a:rPr lang="en-US" u="sng" dirty="0">
                <a:hlinkClick r:id="rId2"/>
              </a:rPr>
              <a:t>www.readwritethink.org</a:t>
            </a:r>
            <a:endParaRPr lang="en-US" u="sng" dirty="0"/>
          </a:p>
          <a:p>
            <a:r>
              <a:rPr lang="en-US" u="sng" dirty="0">
                <a:hlinkClick r:id="rId3"/>
              </a:rPr>
              <a:t>http://www.readwritethink.org/files/resources/interactives/acrostic/</a:t>
            </a:r>
            <a:endParaRPr lang="en-US" u="sng" dirty="0"/>
          </a:p>
          <a:p>
            <a:r>
              <a:rPr lang="en-US" u="sng" dirty="0">
                <a:hlinkClick r:id="rId4"/>
              </a:rPr>
              <a:t>http://www.readwritethink.org/files/resources/interactives/diamante/</a:t>
            </a:r>
            <a:endParaRPr lang="en-US" u="sng" dirty="0"/>
          </a:p>
          <a:p>
            <a:r>
              <a:rPr lang="en-US" u="sng" dirty="0">
                <a:hlinkClick r:id="rId5"/>
              </a:rPr>
              <a:t>http://www.readwritethink.org/classroom-resources/student-interactives/haiku-poem-interactive-31074.html</a:t>
            </a:r>
            <a:endParaRPr lang="en-US" u="sng" dirty="0"/>
          </a:p>
        </p:txBody>
      </p:sp>
      <p:sp>
        <p:nvSpPr>
          <p:cNvPr id="4" name="Content Placeholder 3">
            <a:extLst>
              <a:ext uri="{FF2B5EF4-FFF2-40B4-BE49-F238E27FC236}">
                <a16:creationId xmlns="" xmlns:a16="http://schemas.microsoft.com/office/drawing/2014/main" id="{2ECA9BFE-73E9-094A-8956-FE9910A80961}"/>
              </a:ext>
            </a:extLst>
          </p:cNvPr>
          <p:cNvSpPr>
            <a:spLocks noGrp="1"/>
          </p:cNvSpPr>
          <p:nvPr>
            <p:ph sz="half" idx="2"/>
          </p:nvPr>
        </p:nvSpPr>
        <p:spPr/>
        <p:txBody>
          <a:bodyPr/>
          <a:lstStyle/>
          <a:p>
            <a:r>
              <a:rPr lang="en-US" u="sng" dirty="0">
                <a:hlinkClick r:id="rId6"/>
              </a:rPr>
              <a:t>http://</a:t>
            </a:r>
            <a:r>
              <a:rPr lang="en-US" u="sng" dirty="0" err="1">
                <a:hlinkClick r:id="rId6"/>
              </a:rPr>
              <a:t>www.readwritethink.org</a:t>
            </a:r>
            <a:r>
              <a:rPr lang="en-US" u="sng" dirty="0">
                <a:hlinkClick r:id="rId6"/>
              </a:rPr>
              <a:t>/files/resources/</a:t>
            </a:r>
            <a:r>
              <a:rPr lang="en-US" u="sng" dirty="0" err="1">
                <a:hlinkClick r:id="rId6"/>
              </a:rPr>
              <a:t>lesson_images</a:t>
            </a:r>
            <a:r>
              <a:rPr lang="en-US" u="sng" dirty="0">
                <a:hlinkClick r:id="rId6"/>
              </a:rPr>
              <a:t>/lesson43/RWT016-2.PDF</a:t>
            </a:r>
            <a:endParaRPr lang="en-US" u="sng" dirty="0"/>
          </a:p>
          <a:p>
            <a:r>
              <a:rPr lang="en-US" u="sng" dirty="0">
                <a:hlinkClick r:id="rId6"/>
              </a:rPr>
              <a:t>http://</a:t>
            </a:r>
            <a:r>
              <a:rPr lang="en-US" u="sng" dirty="0" err="1">
                <a:hlinkClick r:id="rId6"/>
              </a:rPr>
              <a:t>www.readwritethink.org</a:t>
            </a:r>
            <a:r>
              <a:rPr lang="en-US" u="sng" dirty="0">
                <a:hlinkClick r:id="rId6"/>
              </a:rPr>
              <a:t>/files/resources/</a:t>
            </a:r>
            <a:r>
              <a:rPr lang="en-US" u="sng" dirty="0" err="1">
                <a:hlinkClick r:id="rId6"/>
              </a:rPr>
              <a:t>lesson_images</a:t>
            </a:r>
            <a:r>
              <a:rPr lang="en-US" u="sng" dirty="0">
                <a:hlinkClick r:id="rId6"/>
              </a:rPr>
              <a:t>/lesson43/RWT016-2.PDF</a:t>
            </a:r>
            <a:endParaRPr lang="en-US" u="sng" dirty="0"/>
          </a:p>
        </p:txBody>
      </p:sp>
    </p:spTree>
    <p:extLst>
      <p:ext uri="{BB962C8B-B14F-4D97-AF65-F5344CB8AC3E}">
        <p14:creationId xmlns:p14="http://schemas.microsoft.com/office/powerpoint/2010/main" val="3469191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7398C59F-5A18-487B-91D6-B955AACF2E5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 xmlns:a16="http://schemas.microsoft.com/office/drawing/2014/main" id="{0557FAFE-C7C3-47EC-A4F5-9B216631920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 xmlns:a16="http://schemas.microsoft.com/office/drawing/2014/main" id="{95BC28FB-3882-4674-9D79-EA58BEB7CE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 xmlns:a16="http://schemas.microsoft.com/office/drawing/2014/main" id="{9C6EC892-83F9-402F-8552-0AD7C0556E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 xmlns:a16="http://schemas.microsoft.com/office/drawing/2014/main" id="{18387766-037C-4EF0-8471-D19CBF2A431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 xmlns:a16="http://schemas.microsoft.com/office/drawing/2014/main" id="{1E364F38-6F3A-476A-93E6-962EA817C42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 xmlns:a16="http://schemas.microsoft.com/office/drawing/2014/main" id="{35C335A4-1E67-4293-8BE2-DFB085D4FB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 xmlns:a16="http://schemas.microsoft.com/office/drawing/2014/main" id="{9A8A0F10-2C98-4297-9F92-5D95533927B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 xmlns:a16="http://schemas.microsoft.com/office/drawing/2014/main" id="{C3B112A3-006E-4008-A778-DB5F6A09D51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 xmlns:a16="http://schemas.microsoft.com/office/drawing/2014/main" id="{E5E62767-5C25-4C49-9568-432433A3C5B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 xmlns:a16="http://schemas.microsoft.com/office/drawing/2014/main" id="{598EC006-77B1-42BA-B815-66CCB9B170E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 xmlns:a16="http://schemas.microsoft.com/office/drawing/2014/main" id="{A144ED09-DA06-491D-95A8-AB3DED43295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 xmlns:a16="http://schemas.microsoft.com/office/drawing/2014/main" id="{1CB00BD2-11CD-4A38-8F38-02B0D1105E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8" name="Group 27">
            <a:extLst>
              <a:ext uri="{FF2B5EF4-FFF2-40B4-BE49-F238E27FC236}">
                <a16:creationId xmlns="" xmlns:a16="http://schemas.microsoft.com/office/drawing/2014/main" id="{520234FB-542E-4550-9C2F-1B56FD41A1C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 xmlns:a16="http://schemas.microsoft.com/office/drawing/2014/main" id="{41FCE1F3-DEB3-47CD-90FF-7DABB4AF454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 xmlns:a16="http://schemas.microsoft.com/office/drawing/2014/main" id="{5708E488-C19B-452C-B197-6F1C34F6E73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 xmlns:a16="http://schemas.microsoft.com/office/drawing/2014/main" id="{89D3FD25-890E-4981-A71D-EE796873D74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 xmlns:a16="http://schemas.microsoft.com/office/drawing/2014/main" id="{51B5414C-556A-47CB-8EE2-974A85A7A4D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 xmlns:a16="http://schemas.microsoft.com/office/drawing/2014/main" id="{1C02B20C-2B27-4B75-8AEE-A5D2E2674B8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 xmlns:a16="http://schemas.microsoft.com/office/drawing/2014/main" id="{54427714-F9AA-4F93-BD1D-400F1EA93FC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 xmlns:a16="http://schemas.microsoft.com/office/drawing/2014/main" id="{28A77D6A-9E81-497F-ABCC-2695BB5ADD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 xmlns:a16="http://schemas.microsoft.com/office/drawing/2014/main" id="{2A1533BA-1478-4F7C-8E24-3F3E905050E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 xmlns:a16="http://schemas.microsoft.com/office/drawing/2014/main" id="{39686201-E633-40FD-A80A-1E28AD52E37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 xmlns:a16="http://schemas.microsoft.com/office/drawing/2014/main" id="{76A215C2-F590-4938-810B-F8A79366CE2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 xmlns:a16="http://schemas.microsoft.com/office/drawing/2014/main" id="{85F418E7-330D-4002-8EC8-33C1A897FFB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 xmlns:a16="http://schemas.microsoft.com/office/drawing/2014/main" id="{8FFE669A-54C9-4436-9566-C5A90F16DB4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2" name="Rectangle 41">
            <a:extLst>
              <a:ext uri="{FF2B5EF4-FFF2-40B4-BE49-F238E27FC236}">
                <a16:creationId xmlns="" xmlns:a16="http://schemas.microsoft.com/office/drawing/2014/main" id="{DE91395A-2D18-4AF6-A0AC-AAA7189FE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11">
            <a:extLst>
              <a:ext uri="{FF2B5EF4-FFF2-40B4-BE49-F238E27FC236}">
                <a16:creationId xmlns="" xmlns:a16="http://schemas.microsoft.com/office/drawing/2014/main" id="{A57352BE-A213-4040-BE8E-D4A925AD9D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6" name="Rectangle 45">
            <a:extLst>
              <a:ext uri="{FF2B5EF4-FFF2-40B4-BE49-F238E27FC236}">
                <a16:creationId xmlns="" xmlns:a16="http://schemas.microsoft.com/office/drawing/2014/main" id="{1A44C337-3893-4B29-A265-B1329150B6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8" name="Group 47">
            <a:extLst>
              <a:ext uri="{FF2B5EF4-FFF2-40B4-BE49-F238E27FC236}">
                <a16:creationId xmlns="" xmlns:a16="http://schemas.microsoft.com/office/drawing/2014/main" id="{81E0B358-1267-4844-8B3D-B7A279B4175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836169" y="228600"/>
            <a:ext cx="2851523" cy="6638625"/>
            <a:chOff x="2487613" y="285750"/>
            <a:chExt cx="2428875" cy="5654676"/>
          </a:xfrm>
        </p:grpSpPr>
        <p:sp>
          <p:nvSpPr>
            <p:cNvPr id="49" name="Freeform 11">
              <a:extLst>
                <a:ext uri="{FF2B5EF4-FFF2-40B4-BE49-F238E27FC236}">
                  <a16:creationId xmlns="" xmlns:a16="http://schemas.microsoft.com/office/drawing/2014/main" id="{B24AA06A-F1A5-4BB3-9486-9AE7A53B3F2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0" name="Freeform 12">
              <a:extLst>
                <a:ext uri="{FF2B5EF4-FFF2-40B4-BE49-F238E27FC236}">
                  <a16:creationId xmlns="" xmlns:a16="http://schemas.microsoft.com/office/drawing/2014/main" id="{BDF97590-C600-44CB-9303-4A3679F5169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1" name="Freeform 13">
              <a:extLst>
                <a:ext uri="{FF2B5EF4-FFF2-40B4-BE49-F238E27FC236}">
                  <a16:creationId xmlns="" xmlns:a16="http://schemas.microsoft.com/office/drawing/2014/main" id="{A9BBE156-3FFA-4DC4-8468-35BD28DDC60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2" name="Freeform 14">
              <a:extLst>
                <a:ext uri="{FF2B5EF4-FFF2-40B4-BE49-F238E27FC236}">
                  <a16:creationId xmlns="" xmlns:a16="http://schemas.microsoft.com/office/drawing/2014/main" id="{F7960DE5-3810-4B1E-B1E2-3BAFEA91EDD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3" name="Freeform 15">
              <a:extLst>
                <a:ext uri="{FF2B5EF4-FFF2-40B4-BE49-F238E27FC236}">
                  <a16:creationId xmlns="" xmlns:a16="http://schemas.microsoft.com/office/drawing/2014/main" id="{359E957C-CE11-446F-8AA7-B3E98390B89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4" name="Freeform 16">
              <a:extLst>
                <a:ext uri="{FF2B5EF4-FFF2-40B4-BE49-F238E27FC236}">
                  <a16:creationId xmlns="" xmlns:a16="http://schemas.microsoft.com/office/drawing/2014/main" id="{A3E9FE34-CA9E-4443-BEBF-D1B9A1C6C24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5" name="Freeform 17">
              <a:extLst>
                <a:ext uri="{FF2B5EF4-FFF2-40B4-BE49-F238E27FC236}">
                  <a16:creationId xmlns="" xmlns:a16="http://schemas.microsoft.com/office/drawing/2014/main" id="{4F39D814-8A48-4509-BDEB-826F1065915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6" name="Freeform 18">
              <a:extLst>
                <a:ext uri="{FF2B5EF4-FFF2-40B4-BE49-F238E27FC236}">
                  <a16:creationId xmlns="" xmlns:a16="http://schemas.microsoft.com/office/drawing/2014/main" id="{8C6D08C0-8C49-4B87-9CF4-A1F08714FAC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7" name="Freeform 19">
              <a:extLst>
                <a:ext uri="{FF2B5EF4-FFF2-40B4-BE49-F238E27FC236}">
                  <a16:creationId xmlns="" xmlns:a16="http://schemas.microsoft.com/office/drawing/2014/main" id="{308C612B-4C0D-4863-B9CD-F86ABAA1B2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8" name="Freeform 20">
              <a:extLst>
                <a:ext uri="{FF2B5EF4-FFF2-40B4-BE49-F238E27FC236}">
                  <a16:creationId xmlns="" xmlns:a16="http://schemas.microsoft.com/office/drawing/2014/main" id="{600B1EC8-1B55-4390-A183-C33B5E2273B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9" name="Freeform 21">
              <a:extLst>
                <a:ext uri="{FF2B5EF4-FFF2-40B4-BE49-F238E27FC236}">
                  <a16:creationId xmlns="" xmlns:a16="http://schemas.microsoft.com/office/drawing/2014/main" id="{1790A225-91E1-4BE5-A801-5F1E32721C5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0" name="Freeform 22">
              <a:extLst>
                <a:ext uri="{FF2B5EF4-FFF2-40B4-BE49-F238E27FC236}">
                  <a16:creationId xmlns="" xmlns:a16="http://schemas.microsoft.com/office/drawing/2014/main" id="{DFFC46A2-6BBF-47FD-BC17-5EE1DF7CB90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2" name="Group 61">
            <a:extLst>
              <a:ext uri="{FF2B5EF4-FFF2-40B4-BE49-F238E27FC236}">
                <a16:creationId xmlns="" xmlns:a16="http://schemas.microsoft.com/office/drawing/2014/main" id="{AF44CA9C-80E8-44E1-A79C-D6EBFC73BCA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4677117" y="-786"/>
            <a:ext cx="2356675" cy="6854040"/>
            <a:chOff x="6627813" y="194833"/>
            <a:chExt cx="1952625" cy="5678918"/>
          </a:xfrm>
        </p:grpSpPr>
        <p:sp>
          <p:nvSpPr>
            <p:cNvPr id="63" name="Freeform 27">
              <a:extLst>
                <a:ext uri="{FF2B5EF4-FFF2-40B4-BE49-F238E27FC236}">
                  <a16:creationId xmlns="" xmlns:a16="http://schemas.microsoft.com/office/drawing/2014/main" id="{8CB9417F-98D9-4998-B00B-A5932E4C7D7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4" name="Freeform 28">
              <a:extLst>
                <a:ext uri="{FF2B5EF4-FFF2-40B4-BE49-F238E27FC236}">
                  <a16:creationId xmlns="" xmlns:a16="http://schemas.microsoft.com/office/drawing/2014/main" id="{FA79AA3D-583E-4A1E-AF7E-CBD980F5963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5" name="Freeform 29">
              <a:extLst>
                <a:ext uri="{FF2B5EF4-FFF2-40B4-BE49-F238E27FC236}">
                  <a16:creationId xmlns="" xmlns:a16="http://schemas.microsoft.com/office/drawing/2014/main" id="{D80C9F17-A6B2-4A12-BC77-F84264A669F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6" name="Freeform 30">
              <a:extLst>
                <a:ext uri="{FF2B5EF4-FFF2-40B4-BE49-F238E27FC236}">
                  <a16:creationId xmlns="" xmlns:a16="http://schemas.microsoft.com/office/drawing/2014/main" id="{949C9A53-ED97-44CE-BDD5-ED248921160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7" name="Freeform 31">
              <a:extLst>
                <a:ext uri="{FF2B5EF4-FFF2-40B4-BE49-F238E27FC236}">
                  <a16:creationId xmlns="" xmlns:a16="http://schemas.microsoft.com/office/drawing/2014/main" id="{0F9FDAE7-225B-4072-8907-6EAA0617445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8" name="Freeform 32">
              <a:extLst>
                <a:ext uri="{FF2B5EF4-FFF2-40B4-BE49-F238E27FC236}">
                  <a16:creationId xmlns="" xmlns:a16="http://schemas.microsoft.com/office/drawing/2014/main" id="{9D49818B-8EA3-4B41-9783-EFE0C618C3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9" name="Freeform 33">
              <a:extLst>
                <a:ext uri="{FF2B5EF4-FFF2-40B4-BE49-F238E27FC236}">
                  <a16:creationId xmlns="" xmlns:a16="http://schemas.microsoft.com/office/drawing/2014/main" id="{01903E65-D822-4457-B0A5-2F416822416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0" name="Freeform 34">
              <a:extLst>
                <a:ext uri="{FF2B5EF4-FFF2-40B4-BE49-F238E27FC236}">
                  <a16:creationId xmlns="" xmlns:a16="http://schemas.microsoft.com/office/drawing/2014/main" id="{A5CF9DAB-75BF-43D9-B1E7-817D1FAA000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1" name="Freeform 35">
              <a:extLst>
                <a:ext uri="{FF2B5EF4-FFF2-40B4-BE49-F238E27FC236}">
                  <a16:creationId xmlns="" xmlns:a16="http://schemas.microsoft.com/office/drawing/2014/main" id="{BB22916D-4BCF-4A4C-8714-A2564D34C36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2" name="Freeform 36">
              <a:extLst>
                <a:ext uri="{FF2B5EF4-FFF2-40B4-BE49-F238E27FC236}">
                  <a16:creationId xmlns="" xmlns:a16="http://schemas.microsoft.com/office/drawing/2014/main" id="{4CD9F734-569E-44E7-BD53-6214E0F18C8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3" name="Freeform 37">
              <a:extLst>
                <a:ext uri="{FF2B5EF4-FFF2-40B4-BE49-F238E27FC236}">
                  <a16:creationId xmlns="" xmlns:a16="http://schemas.microsoft.com/office/drawing/2014/main" id="{7A5DAACB-2F42-40C8-BF6A-75B79299F90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4" name="Freeform 38">
              <a:extLst>
                <a:ext uri="{FF2B5EF4-FFF2-40B4-BE49-F238E27FC236}">
                  <a16:creationId xmlns="" xmlns:a16="http://schemas.microsoft.com/office/drawing/2014/main" id="{AD78E0F9-8568-4672-A22F-4ED5B1A96F5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6" name="Rectangle 75">
            <a:extLst>
              <a:ext uri="{FF2B5EF4-FFF2-40B4-BE49-F238E27FC236}">
                <a16:creationId xmlns="" xmlns:a16="http://schemas.microsoft.com/office/drawing/2014/main" id="{AA5CD610-ED7C-4CED-A9A1-174432C88A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11">
            <a:extLst>
              <a:ext uri="{FF2B5EF4-FFF2-40B4-BE49-F238E27FC236}">
                <a16:creationId xmlns="" xmlns:a16="http://schemas.microsoft.com/office/drawing/2014/main" id="{0C4379BF-8C7A-480A-BC36-DA55D92A93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9" name="Content Placeholder 8">
            <a:extLst>
              <a:ext uri="{FF2B5EF4-FFF2-40B4-BE49-F238E27FC236}">
                <a16:creationId xmlns="" xmlns:a16="http://schemas.microsoft.com/office/drawing/2014/main" id="{B4782253-FFC0-154A-8863-117A9BDF1FDF}"/>
              </a:ext>
            </a:extLst>
          </p:cNvPr>
          <p:cNvPicPr>
            <a:picLocks noGrp="1" noChangeAspect="1"/>
          </p:cNvPicPr>
          <p:nvPr>
            <p:ph idx="1"/>
          </p:nvPr>
        </p:nvPicPr>
        <p:blipFill rotWithShape="1">
          <a:blip r:embed="rId3"/>
          <a:srcRect l="6399" r="5430"/>
          <a:stretch/>
        </p:blipFill>
        <p:spPr>
          <a:xfrm>
            <a:off x="-1555" y="1731"/>
            <a:ext cx="4671091" cy="6858000"/>
          </a:xfrm>
          <a:prstGeom prst="rect">
            <a:avLst/>
          </a:prstGeom>
        </p:spPr>
      </p:pic>
      <p:sp>
        <p:nvSpPr>
          <p:cNvPr id="5" name="Title 4">
            <a:extLst>
              <a:ext uri="{FF2B5EF4-FFF2-40B4-BE49-F238E27FC236}">
                <a16:creationId xmlns="" xmlns:a16="http://schemas.microsoft.com/office/drawing/2014/main" id="{7C637E09-1513-2A46-A854-9E72B1538CAB}"/>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sz="3600"/>
              <a:t>Caddo House</a:t>
            </a:r>
            <a:br>
              <a:rPr lang="en-US" sz="3600"/>
            </a:br>
            <a:r>
              <a:rPr lang="en-US" sz="3600"/>
              <a:t>Writing Page</a:t>
            </a:r>
          </a:p>
        </p:txBody>
      </p:sp>
      <p:sp>
        <p:nvSpPr>
          <p:cNvPr id="7" name="Text Placeholder 6">
            <a:extLst>
              <a:ext uri="{FF2B5EF4-FFF2-40B4-BE49-F238E27FC236}">
                <a16:creationId xmlns="" xmlns:a16="http://schemas.microsoft.com/office/drawing/2014/main" id="{F43BD253-AD73-1448-A4A4-AD9224A5AA0E}"/>
              </a:ext>
            </a:extLst>
          </p:cNvPr>
          <p:cNvSpPr>
            <a:spLocks noGrp="1"/>
          </p:cNvSpPr>
          <p:nvPr>
            <p:ph type="body" sz="half" idx="2"/>
          </p:nvPr>
        </p:nvSpPr>
        <p:spPr>
          <a:xfrm>
            <a:off x="6438191" y="2133600"/>
            <a:ext cx="5066419" cy="3777622"/>
          </a:xfrm>
        </p:spPr>
        <p:txBody>
          <a:bodyPr vert="horz" lIns="91440" tIns="45720" rIns="91440" bIns="45720" rtlCol="0">
            <a:normAutofit/>
          </a:bodyPr>
          <a:lstStyle/>
          <a:p>
            <a:pPr>
              <a:buFont typeface="Wingdings 3" charset="2"/>
              <a:buChar char=""/>
            </a:pPr>
            <a:r>
              <a:rPr lang="en-US" sz="2800" dirty="0"/>
              <a:t>Use the lines to write one poem reflecting your observations and conclusions of the land and its people.</a:t>
            </a:r>
          </a:p>
          <a:p>
            <a:pPr>
              <a:buFont typeface="Wingdings 3" charset="2"/>
              <a:buChar char=""/>
            </a:pPr>
            <a:r>
              <a:rPr lang="en-US" sz="2800" dirty="0"/>
              <a:t>How is your poem similar or different to the work of </a:t>
            </a:r>
            <a:r>
              <a:rPr lang="en-US" sz="2800" dirty="0" err="1"/>
              <a:t>Guyneth</a:t>
            </a:r>
            <a:r>
              <a:rPr lang="en-US" sz="2800" dirty="0"/>
              <a:t> </a:t>
            </a:r>
            <a:r>
              <a:rPr lang="en-US" sz="2800" dirty="0" err="1"/>
              <a:t>Bedoka</a:t>
            </a:r>
            <a:r>
              <a:rPr lang="en-US" sz="2800" dirty="0"/>
              <a:t>?</a:t>
            </a:r>
          </a:p>
        </p:txBody>
      </p:sp>
    </p:spTree>
    <p:extLst>
      <p:ext uri="{BB962C8B-B14F-4D97-AF65-F5344CB8AC3E}">
        <p14:creationId xmlns:p14="http://schemas.microsoft.com/office/powerpoint/2010/main" val="1734557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BED0B5-ABF6-8E48-ADA5-833051A6A629}"/>
              </a:ext>
            </a:extLst>
          </p:cNvPr>
          <p:cNvSpPr>
            <a:spLocks noGrp="1"/>
          </p:cNvSpPr>
          <p:nvPr>
            <p:ph type="title"/>
          </p:nvPr>
        </p:nvSpPr>
        <p:spPr/>
        <p:txBody>
          <a:bodyPr/>
          <a:lstStyle/>
          <a:p>
            <a:r>
              <a:rPr lang="en-US" dirty="0"/>
              <a:t>Additional Resources</a:t>
            </a:r>
          </a:p>
        </p:txBody>
      </p:sp>
    </p:spTree>
    <p:extLst>
      <p:ext uri="{BB962C8B-B14F-4D97-AF65-F5344CB8AC3E}">
        <p14:creationId xmlns:p14="http://schemas.microsoft.com/office/powerpoint/2010/main" val="186928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596C2DE-9FF8-2849-AB66-4355FEF3D1E1}"/>
              </a:ext>
            </a:extLst>
          </p:cNvPr>
          <p:cNvSpPr>
            <a:spLocks noGrp="1"/>
          </p:cNvSpPr>
          <p:nvPr>
            <p:ph type="title"/>
          </p:nvPr>
        </p:nvSpPr>
        <p:spPr/>
        <p:txBody>
          <a:bodyPr>
            <a:noAutofit/>
          </a:bodyPr>
          <a:lstStyle/>
          <a:p>
            <a:r>
              <a:rPr lang="en-US" sz="3200" dirty="0"/>
              <a:t>Connect to the Past</a:t>
            </a:r>
          </a:p>
        </p:txBody>
      </p:sp>
      <p:sp>
        <p:nvSpPr>
          <p:cNvPr id="6" name="Text Placeholder 5">
            <a:extLst>
              <a:ext uri="{FF2B5EF4-FFF2-40B4-BE49-F238E27FC236}">
                <a16:creationId xmlns="" xmlns:a16="http://schemas.microsoft.com/office/drawing/2014/main" id="{33656EFE-51DE-B44B-BDEF-3AE749B82120}"/>
              </a:ext>
            </a:extLst>
          </p:cNvPr>
          <p:cNvSpPr>
            <a:spLocks noGrp="1"/>
          </p:cNvSpPr>
          <p:nvPr>
            <p:ph type="body" sz="half" idx="2"/>
          </p:nvPr>
        </p:nvSpPr>
        <p:spPr>
          <a:xfrm>
            <a:off x="2589213" y="1598613"/>
            <a:ext cx="4056136" cy="934275"/>
          </a:xfrm>
        </p:spPr>
        <p:txBody>
          <a:bodyPr>
            <a:noAutofit/>
          </a:bodyPr>
          <a:lstStyle/>
          <a:p>
            <a:r>
              <a:rPr lang="en-US" sz="2800" dirty="0"/>
              <a:t>The Indigenous People of East Texas</a:t>
            </a:r>
          </a:p>
          <a:p>
            <a:endParaRPr lang="en-US" sz="2800" dirty="0"/>
          </a:p>
          <a:p>
            <a:endParaRPr lang="en-US" sz="2800" dirty="0"/>
          </a:p>
        </p:txBody>
      </p:sp>
      <p:pic>
        <p:nvPicPr>
          <p:cNvPr id="8" name="Picture 7">
            <a:hlinkClick r:id="rId2"/>
            <a:extLst>
              <a:ext uri="{FF2B5EF4-FFF2-40B4-BE49-F238E27FC236}">
                <a16:creationId xmlns="" xmlns:a16="http://schemas.microsoft.com/office/drawing/2014/main" id="{9A7C2DF3-0306-8F43-8F9B-31883D3A920F}"/>
              </a:ext>
            </a:extLst>
          </p:cNvPr>
          <p:cNvPicPr>
            <a:picLocks noChangeAspect="1"/>
          </p:cNvPicPr>
          <p:nvPr/>
        </p:nvPicPr>
        <p:blipFill>
          <a:blip r:embed="rId3"/>
          <a:stretch>
            <a:fillRect/>
          </a:stretch>
        </p:blipFill>
        <p:spPr>
          <a:xfrm>
            <a:off x="6800993" y="1464457"/>
            <a:ext cx="4947983" cy="2869831"/>
          </a:xfrm>
          <a:prstGeom prst="rect">
            <a:avLst/>
          </a:prstGeom>
        </p:spPr>
      </p:pic>
      <p:pic>
        <p:nvPicPr>
          <p:cNvPr id="9" name="Picture 8">
            <a:hlinkClick r:id="rId4"/>
            <a:extLst>
              <a:ext uri="{FF2B5EF4-FFF2-40B4-BE49-F238E27FC236}">
                <a16:creationId xmlns="" xmlns:a16="http://schemas.microsoft.com/office/drawing/2014/main" id="{0355F712-0C4D-9F46-9D9E-D5894BC055D0}"/>
              </a:ext>
            </a:extLst>
          </p:cNvPr>
          <p:cNvPicPr>
            <a:picLocks noChangeAspect="1"/>
          </p:cNvPicPr>
          <p:nvPr/>
        </p:nvPicPr>
        <p:blipFill>
          <a:blip r:embed="rId5"/>
          <a:stretch>
            <a:fillRect/>
          </a:stretch>
        </p:blipFill>
        <p:spPr>
          <a:xfrm>
            <a:off x="2589212" y="4510501"/>
            <a:ext cx="7378995" cy="2078462"/>
          </a:xfrm>
          <a:prstGeom prst="rect">
            <a:avLst/>
          </a:prstGeom>
        </p:spPr>
      </p:pic>
      <p:sp>
        <p:nvSpPr>
          <p:cNvPr id="10" name="TextBox 9">
            <a:extLst>
              <a:ext uri="{FF2B5EF4-FFF2-40B4-BE49-F238E27FC236}">
                <a16:creationId xmlns="" xmlns:a16="http://schemas.microsoft.com/office/drawing/2014/main" id="{3C211ED3-3335-DF4E-A0EE-5F135567F66F}"/>
              </a:ext>
            </a:extLst>
          </p:cNvPr>
          <p:cNvSpPr txBox="1"/>
          <p:nvPr/>
        </p:nvSpPr>
        <p:spPr>
          <a:xfrm>
            <a:off x="3226012" y="2709101"/>
            <a:ext cx="2782538"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Analyze video and website for PAGES through the centuries along a timeline for future reference.</a:t>
            </a:r>
          </a:p>
        </p:txBody>
      </p:sp>
    </p:spTree>
    <p:extLst>
      <p:ext uri="{BB962C8B-B14F-4D97-AF65-F5344CB8AC3E}">
        <p14:creationId xmlns:p14="http://schemas.microsoft.com/office/powerpoint/2010/main" val="2059662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ED33B-107B-AC4A-8C0D-D108F905CA23}"/>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dirty="0"/>
              <a:t>“out of the road”</a:t>
            </a:r>
          </a:p>
        </p:txBody>
      </p:sp>
      <p:pic>
        <p:nvPicPr>
          <p:cNvPr id="10" name="Content Placeholder 9">
            <a:hlinkClick r:id="rId2"/>
            <a:extLst>
              <a:ext uri="{FF2B5EF4-FFF2-40B4-BE49-F238E27FC236}">
                <a16:creationId xmlns="" xmlns:a16="http://schemas.microsoft.com/office/drawing/2014/main" id="{F4CC75C8-B29D-C447-A1F1-98766B1340CB}"/>
              </a:ext>
            </a:extLst>
          </p:cNvPr>
          <p:cNvPicPr>
            <a:picLocks noGrp="1" noChangeAspect="1"/>
          </p:cNvPicPr>
          <p:nvPr>
            <p:ph sz="half" idx="1"/>
          </p:nvPr>
        </p:nvPicPr>
        <p:blipFill>
          <a:blip r:embed="rId3"/>
          <a:stretch>
            <a:fillRect/>
          </a:stretch>
        </p:blipFill>
        <p:spPr>
          <a:xfrm>
            <a:off x="141631" y="79926"/>
            <a:ext cx="4487661" cy="6744974"/>
          </a:xfrm>
        </p:spPr>
      </p:pic>
      <p:pic>
        <p:nvPicPr>
          <p:cNvPr id="42" name="Content Placeholder 41">
            <a:extLst>
              <a:ext uri="{FF2B5EF4-FFF2-40B4-BE49-F238E27FC236}">
                <a16:creationId xmlns="" xmlns:a16="http://schemas.microsoft.com/office/drawing/2014/main" id="{4317C861-6A2F-8842-8586-8848E706C5DC}"/>
              </a:ext>
            </a:extLst>
          </p:cNvPr>
          <p:cNvPicPr>
            <a:picLocks noGrp="1" noChangeAspect="1"/>
          </p:cNvPicPr>
          <p:nvPr>
            <p:ph sz="half" idx="2"/>
          </p:nvPr>
        </p:nvPicPr>
        <p:blipFill>
          <a:blip r:embed="rId4"/>
          <a:stretch>
            <a:fillRect/>
          </a:stretch>
        </p:blipFill>
        <p:spPr>
          <a:xfrm>
            <a:off x="6679595" y="1252054"/>
            <a:ext cx="4398081" cy="5350839"/>
          </a:xfrm>
        </p:spPr>
      </p:pic>
      <p:sp>
        <p:nvSpPr>
          <p:cNvPr id="72" name="Oval 71">
            <a:extLst>
              <a:ext uri="{FF2B5EF4-FFF2-40B4-BE49-F238E27FC236}">
                <a16:creationId xmlns="" xmlns:a16="http://schemas.microsoft.com/office/drawing/2014/main" id="{828A7E4F-962B-CE4E-AAAB-6BA3944F5968}"/>
              </a:ext>
            </a:extLst>
          </p:cNvPr>
          <p:cNvSpPr/>
          <p:nvPr/>
        </p:nvSpPr>
        <p:spPr>
          <a:xfrm>
            <a:off x="8247888" y="3765793"/>
            <a:ext cx="1161288" cy="266711"/>
          </a:xfrm>
          <a:prstGeom prst="ellipse">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214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hlinkClick r:id="rId3"/>
            <a:extLst>
              <a:ext uri="{FF2B5EF4-FFF2-40B4-BE49-F238E27FC236}">
                <a16:creationId xmlns="" xmlns:a16="http://schemas.microsoft.com/office/drawing/2014/main" id="{A003F5B7-4518-EC41-A396-3514C3C13092}"/>
              </a:ext>
            </a:extLst>
          </p:cNvPr>
          <p:cNvPicPr>
            <a:picLocks noChangeAspect="1"/>
          </p:cNvPicPr>
          <p:nvPr/>
        </p:nvPicPr>
        <p:blipFill>
          <a:blip r:embed="rId4"/>
          <a:stretch>
            <a:fillRect/>
          </a:stretch>
        </p:blipFill>
        <p:spPr>
          <a:xfrm>
            <a:off x="7680206" y="1264555"/>
            <a:ext cx="3935896" cy="2422090"/>
          </a:xfrm>
          <a:prstGeom prst="rect">
            <a:avLst/>
          </a:prstGeom>
        </p:spPr>
      </p:pic>
      <p:pic>
        <p:nvPicPr>
          <p:cNvPr id="12" name="Picture 11">
            <a:extLst>
              <a:ext uri="{FF2B5EF4-FFF2-40B4-BE49-F238E27FC236}">
                <a16:creationId xmlns="" xmlns:a16="http://schemas.microsoft.com/office/drawing/2014/main" id="{6AD09A1F-AB77-634B-9E51-9406D4DF0867}"/>
              </a:ext>
            </a:extLst>
          </p:cNvPr>
          <p:cNvPicPr>
            <a:picLocks noChangeAspect="1"/>
          </p:cNvPicPr>
          <p:nvPr/>
        </p:nvPicPr>
        <p:blipFill>
          <a:blip r:embed="rId5"/>
          <a:stretch>
            <a:fillRect/>
          </a:stretch>
        </p:blipFill>
        <p:spPr>
          <a:xfrm>
            <a:off x="7285450" y="3862858"/>
            <a:ext cx="4725407" cy="2689500"/>
          </a:xfrm>
          <a:prstGeom prst="rect">
            <a:avLst/>
          </a:prstGeom>
        </p:spPr>
      </p:pic>
      <p:sp>
        <p:nvSpPr>
          <p:cNvPr id="24" name="Text Placeholder 23">
            <a:extLst>
              <a:ext uri="{FF2B5EF4-FFF2-40B4-BE49-F238E27FC236}">
                <a16:creationId xmlns="" xmlns:a16="http://schemas.microsoft.com/office/drawing/2014/main" id="{EF7C0055-69BD-7141-9E36-44DE9B8BB2A8}"/>
              </a:ext>
            </a:extLst>
          </p:cNvPr>
          <p:cNvSpPr>
            <a:spLocks noGrp="1"/>
          </p:cNvSpPr>
          <p:nvPr>
            <p:ph type="body" sz="half" idx="2"/>
          </p:nvPr>
        </p:nvSpPr>
        <p:spPr>
          <a:xfrm>
            <a:off x="2589212" y="1598613"/>
            <a:ext cx="5000308" cy="4262436"/>
          </a:xfrm>
        </p:spPr>
        <p:txBody>
          <a:bodyPr>
            <a:noAutofit/>
          </a:bodyPr>
          <a:lstStyle/>
          <a:p>
            <a:pPr marL="285750" indent="-285750">
              <a:buFont typeface="Wingdings" pitchFamily="2" charset="2"/>
              <a:buChar char="Ø"/>
            </a:pPr>
            <a:r>
              <a:rPr lang="en-US" sz="2400" dirty="0"/>
              <a:t>First Contact with Europeans</a:t>
            </a:r>
          </a:p>
          <a:p>
            <a:pPr marL="742950" lvl="1" indent="-285750">
              <a:buFont typeface="Wingdings" pitchFamily="2" charset="2"/>
              <a:buChar char="Ø"/>
            </a:pPr>
            <a:r>
              <a:rPr lang="en-US" sz="2400" dirty="0"/>
              <a:t>Moscoso Entrada (1542)</a:t>
            </a:r>
          </a:p>
          <a:p>
            <a:pPr marL="742950" lvl="1" indent="-285750">
              <a:buFont typeface="Wingdings" pitchFamily="2" charset="2"/>
              <a:buChar char="Ø"/>
            </a:pPr>
            <a:r>
              <a:rPr lang="en-US" sz="2400" dirty="0"/>
              <a:t>Map: “Routes of Cabeza de </a:t>
            </a:r>
            <a:r>
              <a:rPr lang="en-US" sz="2400" dirty="0" err="1"/>
              <a:t>Vaca</a:t>
            </a:r>
            <a:r>
              <a:rPr lang="en-US" sz="2400" dirty="0"/>
              <a:t>, Coronado, and DeSoto and Moscoso”</a:t>
            </a:r>
          </a:p>
        </p:txBody>
      </p:sp>
      <p:sp>
        <p:nvSpPr>
          <p:cNvPr id="23" name="TextBox 22">
            <a:extLst>
              <a:ext uri="{FF2B5EF4-FFF2-40B4-BE49-F238E27FC236}">
                <a16:creationId xmlns="" xmlns:a16="http://schemas.microsoft.com/office/drawing/2014/main" id="{A61890A2-FC80-BD42-8011-2D1739A8E035}"/>
              </a:ext>
            </a:extLst>
          </p:cNvPr>
          <p:cNvSpPr txBox="1"/>
          <p:nvPr/>
        </p:nvSpPr>
        <p:spPr>
          <a:xfrm>
            <a:off x="5268391" y="5207608"/>
            <a:ext cx="2017059" cy="1200329"/>
          </a:xfrm>
          <a:prstGeom prst="rect">
            <a:avLst/>
          </a:prstGeom>
          <a:noFill/>
        </p:spPr>
        <p:txBody>
          <a:bodyPr wrap="square" rtlCol="0">
            <a:spAutoFit/>
          </a:bodyPr>
          <a:lstStyle/>
          <a:p>
            <a:r>
              <a:rPr lang="en-US" dirty="0"/>
              <a:t>Google Maps:</a:t>
            </a:r>
          </a:p>
          <a:p>
            <a:r>
              <a:rPr lang="en-US" i="1" dirty="0"/>
              <a:t>The Neches River is identified on the map.</a:t>
            </a:r>
          </a:p>
        </p:txBody>
      </p:sp>
      <p:sp>
        <p:nvSpPr>
          <p:cNvPr id="37" name="TextBox 36">
            <a:extLst>
              <a:ext uri="{FF2B5EF4-FFF2-40B4-BE49-F238E27FC236}">
                <a16:creationId xmlns="" xmlns:a16="http://schemas.microsoft.com/office/drawing/2014/main" id="{E5BA590A-AEA0-DF45-BBB8-20E6E45B0CE5}"/>
              </a:ext>
            </a:extLst>
          </p:cNvPr>
          <p:cNvSpPr txBox="1"/>
          <p:nvPr/>
        </p:nvSpPr>
        <p:spPr>
          <a:xfrm>
            <a:off x="2498526" y="4383721"/>
            <a:ext cx="2256354"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What questions do you have for the cartographers of maps such as these?</a:t>
            </a:r>
          </a:p>
        </p:txBody>
      </p:sp>
    </p:spTree>
    <p:extLst>
      <p:ext uri="{BB962C8B-B14F-4D97-AF65-F5344CB8AC3E}">
        <p14:creationId xmlns:p14="http://schemas.microsoft.com/office/powerpoint/2010/main" val="2262342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A8E53826-FA04-344C-8F32-BAB992BA5101}"/>
              </a:ext>
            </a:extLst>
          </p:cNvPr>
          <p:cNvPicPr>
            <a:picLocks noGrp="1" noChangeAspect="1"/>
          </p:cNvPicPr>
          <p:nvPr>
            <p:ph idx="1"/>
          </p:nvPr>
        </p:nvPicPr>
        <p:blipFill>
          <a:blip r:embed="rId3"/>
          <a:stretch>
            <a:fillRect/>
          </a:stretch>
        </p:blipFill>
        <p:spPr>
          <a:xfrm>
            <a:off x="3551393" y="1753400"/>
            <a:ext cx="8035050" cy="3421867"/>
          </a:xfrm>
        </p:spPr>
      </p:pic>
      <p:sp>
        <p:nvSpPr>
          <p:cNvPr id="6" name="TextBox 5">
            <a:extLst>
              <a:ext uri="{FF2B5EF4-FFF2-40B4-BE49-F238E27FC236}">
                <a16:creationId xmlns="" xmlns:a16="http://schemas.microsoft.com/office/drawing/2014/main" id="{C2EDE604-3625-0743-A2A9-7D0BE60BA68C}"/>
              </a:ext>
            </a:extLst>
          </p:cNvPr>
          <p:cNvSpPr txBox="1"/>
          <p:nvPr/>
        </p:nvSpPr>
        <p:spPr>
          <a:xfrm>
            <a:off x="2311831" y="5543336"/>
            <a:ext cx="8501975" cy="738664"/>
          </a:xfrm>
          <a:prstGeom prst="rect">
            <a:avLst/>
          </a:prstGeom>
          <a:noFill/>
        </p:spPr>
        <p:txBody>
          <a:bodyPr wrap="square" rtlCol="0">
            <a:spAutoFit/>
          </a:bodyPr>
          <a:lstStyle/>
          <a:p>
            <a:r>
              <a:rPr lang="en-US" sz="1400" dirty="0"/>
              <a:t>Bolton, Herbert E. “The Spanish Occupation of Texas, 1519-1690.” </a:t>
            </a:r>
            <a:r>
              <a:rPr lang="en-US" sz="1400" i="1" dirty="0"/>
              <a:t>The Southwestern Historical Quarterly</a:t>
            </a:r>
            <a:r>
              <a:rPr lang="en-US" sz="1400" dirty="0"/>
              <a:t>, vol. 16, no. 1, 1913, p 4., </a:t>
            </a:r>
            <a:r>
              <a:rPr lang="en-US" sz="1400" dirty="0" err="1"/>
              <a:t>www.forgottenbooks.com</a:t>
            </a:r>
            <a:r>
              <a:rPr lang="en-US" sz="1400" dirty="0"/>
              <a:t>/</a:t>
            </a:r>
            <a:r>
              <a:rPr lang="en-US" sz="1400" dirty="0" err="1"/>
              <a:t>en</a:t>
            </a:r>
            <a:r>
              <a:rPr lang="en-US" sz="1400" dirty="0"/>
              <a:t>/</a:t>
            </a:r>
            <a:r>
              <a:rPr lang="en-US" sz="1400" dirty="0" err="1"/>
              <a:t>readbook</a:t>
            </a:r>
            <a:r>
              <a:rPr lang="en-US" sz="1400" dirty="0"/>
              <a:t>/TheSouthwesternHistoricalQuarterly_10155786#7.</a:t>
            </a:r>
          </a:p>
        </p:txBody>
      </p:sp>
      <p:sp>
        <p:nvSpPr>
          <p:cNvPr id="7" name="Rectangle 6">
            <a:extLst>
              <a:ext uri="{FF2B5EF4-FFF2-40B4-BE49-F238E27FC236}">
                <a16:creationId xmlns="" xmlns:a16="http://schemas.microsoft.com/office/drawing/2014/main" id="{BC858727-66BE-5141-8096-01E6B481F5C9}"/>
              </a:ext>
            </a:extLst>
          </p:cNvPr>
          <p:cNvSpPr/>
          <p:nvPr/>
        </p:nvSpPr>
        <p:spPr>
          <a:xfrm>
            <a:off x="3551393" y="1753400"/>
            <a:ext cx="1379857" cy="337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 xmlns:a16="http://schemas.microsoft.com/office/drawing/2014/main" id="{6DB99229-6C8F-2D41-B950-764F44A9B582}"/>
              </a:ext>
            </a:extLst>
          </p:cNvPr>
          <p:cNvSpPr>
            <a:spLocks noGrp="1"/>
          </p:cNvSpPr>
          <p:nvPr>
            <p:ph type="title"/>
          </p:nvPr>
        </p:nvSpPr>
        <p:spPr>
          <a:xfrm>
            <a:off x="1772655" y="543427"/>
            <a:ext cx="8911687" cy="1280890"/>
          </a:xfrm>
        </p:spPr>
        <p:txBody>
          <a:bodyPr/>
          <a:lstStyle/>
          <a:p>
            <a:r>
              <a:rPr lang="en-US" dirty="0"/>
              <a:t>Luis de Moscoso Alvarado in East Texas</a:t>
            </a:r>
          </a:p>
        </p:txBody>
      </p:sp>
      <p:sp>
        <p:nvSpPr>
          <p:cNvPr id="10" name="TextBox 9">
            <a:extLst>
              <a:ext uri="{FF2B5EF4-FFF2-40B4-BE49-F238E27FC236}">
                <a16:creationId xmlns="" xmlns:a16="http://schemas.microsoft.com/office/drawing/2014/main" id="{7C39F8DE-57FC-8244-9D51-A1665B1DB2BD}"/>
              </a:ext>
            </a:extLst>
          </p:cNvPr>
          <p:cNvSpPr txBox="1"/>
          <p:nvPr/>
        </p:nvSpPr>
        <p:spPr>
          <a:xfrm>
            <a:off x="1394229" y="2725669"/>
            <a:ext cx="1835203"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How complex is the geography of northeastern Texas?</a:t>
            </a:r>
          </a:p>
        </p:txBody>
      </p:sp>
    </p:spTree>
    <p:extLst>
      <p:ext uri="{BB962C8B-B14F-4D97-AF65-F5344CB8AC3E}">
        <p14:creationId xmlns:p14="http://schemas.microsoft.com/office/powerpoint/2010/main" val="1281379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09F909-1D8A-6E45-AC81-0478CC215FE5}"/>
              </a:ext>
            </a:extLst>
          </p:cNvPr>
          <p:cNvSpPr>
            <a:spLocks noGrp="1"/>
          </p:cNvSpPr>
          <p:nvPr>
            <p:ph type="title"/>
          </p:nvPr>
        </p:nvSpPr>
        <p:spPr>
          <a:xfrm>
            <a:off x="1785424" y="472010"/>
            <a:ext cx="8911687" cy="1280890"/>
          </a:xfrm>
        </p:spPr>
        <p:txBody>
          <a:bodyPr>
            <a:noAutofit/>
          </a:bodyPr>
          <a:lstStyle/>
          <a:p>
            <a:r>
              <a:rPr lang="en-US" sz="3600" dirty="0"/>
              <a:t>Following Footnote #3</a:t>
            </a:r>
          </a:p>
        </p:txBody>
      </p:sp>
      <p:pic>
        <p:nvPicPr>
          <p:cNvPr id="7" name="Content Placeholder 6">
            <a:hlinkClick r:id="rId3"/>
            <a:extLst>
              <a:ext uri="{FF2B5EF4-FFF2-40B4-BE49-F238E27FC236}">
                <a16:creationId xmlns="" xmlns:a16="http://schemas.microsoft.com/office/drawing/2014/main" id="{BD611AE4-E1DB-6A4E-9FF2-B969E009AC6C}"/>
              </a:ext>
            </a:extLst>
          </p:cNvPr>
          <p:cNvPicPr>
            <a:picLocks noGrp="1" noChangeAspect="1"/>
          </p:cNvPicPr>
          <p:nvPr>
            <p:ph sz="half" idx="1"/>
          </p:nvPr>
        </p:nvPicPr>
        <p:blipFill>
          <a:blip r:embed="rId4"/>
          <a:stretch>
            <a:fillRect/>
          </a:stretch>
        </p:blipFill>
        <p:spPr>
          <a:xfrm>
            <a:off x="3138350" y="2243488"/>
            <a:ext cx="4188105" cy="3175436"/>
          </a:xfrm>
          <a:prstGeom prst="rect">
            <a:avLst/>
          </a:prstGeom>
        </p:spPr>
      </p:pic>
      <p:pic>
        <p:nvPicPr>
          <p:cNvPr id="6" name="Content Placeholder 4">
            <a:extLst>
              <a:ext uri="{FF2B5EF4-FFF2-40B4-BE49-F238E27FC236}">
                <a16:creationId xmlns="" xmlns:a16="http://schemas.microsoft.com/office/drawing/2014/main" id="{BBC977F8-AAA2-F74F-A36F-859852D3341E}"/>
              </a:ext>
            </a:extLst>
          </p:cNvPr>
          <p:cNvPicPr>
            <a:picLocks noChangeAspect="1"/>
          </p:cNvPicPr>
          <p:nvPr/>
        </p:nvPicPr>
        <p:blipFill>
          <a:blip r:embed="rId5"/>
          <a:stretch>
            <a:fillRect/>
          </a:stretch>
        </p:blipFill>
        <p:spPr>
          <a:xfrm>
            <a:off x="2589213" y="1394291"/>
            <a:ext cx="7969107" cy="717219"/>
          </a:xfrm>
          <a:prstGeom prst="rect">
            <a:avLst/>
          </a:prstGeom>
        </p:spPr>
      </p:pic>
      <p:pic>
        <p:nvPicPr>
          <p:cNvPr id="11" name="Picture 10">
            <a:hlinkClick r:id="rId6"/>
            <a:extLst>
              <a:ext uri="{FF2B5EF4-FFF2-40B4-BE49-F238E27FC236}">
                <a16:creationId xmlns="" xmlns:a16="http://schemas.microsoft.com/office/drawing/2014/main" id="{7E3900C0-96F8-2A4D-B3E1-4366150E7936}"/>
              </a:ext>
            </a:extLst>
          </p:cNvPr>
          <p:cNvPicPr>
            <a:picLocks noChangeAspect="1"/>
          </p:cNvPicPr>
          <p:nvPr/>
        </p:nvPicPr>
        <p:blipFill>
          <a:blip r:embed="rId7"/>
          <a:stretch>
            <a:fillRect/>
          </a:stretch>
        </p:blipFill>
        <p:spPr>
          <a:xfrm>
            <a:off x="8301644" y="2015610"/>
            <a:ext cx="2571867" cy="3792334"/>
          </a:xfrm>
          <a:prstGeom prst="rect">
            <a:avLst/>
          </a:prstGeom>
        </p:spPr>
      </p:pic>
      <p:sp>
        <p:nvSpPr>
          <p:cNvPr id="17" name="TextBox 16">
            <a:extLst>
              <a:ext uri="{FF2B5EF4-FFF2-40B4-BE49-F238E27FC236}">
                <a16:creationId xmlns="" xmlns:a16="http://schemas.microsoft.com/office/drawing/2014/main" id="{F1AE6B29-3699-1D43-A096-B2B6FFFFD9AA}"/>
              </a:ext>
            </a:extLst>
          </p:cNvPr>
          <p:cNvSpPr txBox="1"/>
          <p:nvPr/>
        </p:nvSpPr>
        <p:spPr>
          <a:xfrm>
            <a:off x="1177104" y="2954043"/>
            <a:ext cx="1835203" cy="175432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Why does the exact route of the Moscoso Entrada remain a mystery?</a:t>
            </a:r>
          </a:p>
        </p:txBody>
      </p:sp>
      <p:sp>
        <p:nvSpPr>
          <p:cNvPr id="19" name="Oval 18">
            <a:extLst>
              <a:ext uri="{FF2B5EF4-FFF2-40B4-BE49-F238E27FC236}">
                <a16:creationId xmlns="" xmlns:a16="http://schemas.microsoft.com/office/drawing/2014/main" id="{5AF37696-1CEA-B345-B388-2796BA96AE43}"/>
              </a:ext>
            </a:extLst>
          </p:cNvPr>
          <p:cNvSpPr/>
          <p:nvPr/>
        </p:nvSpPr>
        <p:spPr>
          <a:xfrm>
            <a:off x="2589213" y="1632947"/>
            <a:ext cx="2298671" cy="299258"/>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49561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5B9ACA-BD45-1740-9E83-12E2C19898AA}"/>
              </a:ext>
            </a:extLst>
          </p:cNvPr>
          <p:cNvSpPr>
            <a:spLocks noGrp="1"/>
          </p:cNvSpPr>
          <p:nvPr>
            <p:ph type="title"/>
          </p:nvPr>
        </p:nvSpPr>
        <p:spPr/>
        <p:txBody>
          <a:bodyPr/>
          <a:lstStyle/>
          <a:p>
            <a:r>
              <a:rPr lang="en-US" dirty="0"/>
              <a:t>Lesson Objective</a:t>
            </a:r>
          </a:p>
        </p:txBody>
      </p:sp>
      <p:sp>
        <p:nvSpPr>
          <p:cNvPr id="3" name="Content Placeholder 2">
            <a:extLst>
              <a:ext uri="{FF2B5EF4-FFF2-40B4-BE49-F238E27FC236}">
                <a16:creationId xmlns="" xmlns:a16="http://schemas.microsoft.com/office/drawing/2014/main" id="{491C752D-F984-4A49-B7B5-9C7A0794DB6E}"/>
              </a:ext>
            </a:extLst>
          </p:cNvPr>
          <p:cNvSpPr>
            <a:spLocks noGrp="1"/>
          </p:cNvSpPr>
          <p:nvPr>
            <p:ph idx="1"/>
          </p:nvPr>
        </p:nvSpPr>
        <p:spPr/>
        <p:txBody>
          <a:bodyPr/>
          <a:lstStyle/>
          <a:p>
            <a:pPr marL="0" indent="0">
              <a:buNone/>
            </a:pPr>
            <a:r>
              <a:rPr lang="en-US" sz="2800" dirty="0"/>
              <a:t>To often we ask students to write a brief summary of what they have learned.  What if we asked them to create poetry which includes the results of their investigations of the Caddo and the land they call home? In this lesson, students will document observations and write poetry reflecting connections with the environment.</a:t>
            </a:r>
          </a:p>
          <a:p>
            <a:pPr marL="0" indent="0">
              <a:buNone/>
            </a:pPr>
            <a:endParaRPr lang="en-US" dirty="0"/>
          </a:p>
        </p:txBody>
      </p:sp>
    </p:spTree>
    <p:extLst>
      <p:ext uri="{BB962C8B-B14F-4D97-AF65-F5344CB8AC3E}">
        <p14:creationId xmlns:p14="http://schemas.microsoft.com/office/powerpoint/2010/main" val="10393046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hlinkClick r:id="rId2"/>
            <a:extLst>
              <a:ext uri="{FF2B5EF4-FFF2-40B4-BE49-F238E27FC236}">
                <a16:creationId xmlns="" xmlns:a16="http://schemas.microsoft.com/office/drawing/2014/main" id="{AC8086FD-1CF9-7146-A138-8CBDEA8FE4BC}"/>
              </a:ext>
            </a:extLst>
          </p:cNvPr>
          <p:cNvPicPr>
            <a:picLocks noGrp="1" noChangeAspect="1"/>
          </p:cNvPicPr>
          <p:nvPr>
            <p:ph idx="1"/>
          </p:nvPr>
        </p:nvPicPr>
        <p:blipFill rotWithShape="1">
          <a:blip r:embed="rId3"/>
          <a:srcRect t="443" r="-2" b="5224"/>
          <a:stretch/>
        </p:blipFill>
        <p:spPr>
          <a:xfrm>
            <a:off x="-1555" y="1731"/>
            <a:ext cx="4653413" cy="6832046"/>
          </a:xfrm>
          <a:prstGeom prst="rect">
            <a:avLst/>
          </a:prstGeom>
        </p:spPr>
      </p:pic>
      <p:sp>
        <p:nvSpPr>
          <p:cNvPr id="7" name="Title 6">
            <a:extLst>
              <a:ext uri="{FF2B5EF4-FFF2-40B4-BE49-F238E27FC236}">
                <a16:creationId xmlns="" xmlns:a16="http://schemas.microsoft.com/office/drawing/2014/main" id="{362DC2FA-AF13-1A4F-94BE-D4C76742C2D3}"/>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sz="3600" dirty="0"/>
              <a:t>John R. Swanton, </a:t>
            </a:r>
          </a:p>
        </p:txBody>
      </p:sp>
      <p:pic>
        <p:nvPicPr>
          <p:cNvPr id="13" name="Picture 12">
            <a:hlinkClick r:id="rId4"/>
            <a:extLst>
              <a:ext uri="{FF2B5EF4-FFF2-40B4-BE49-F238E27FC236}">
                <a16:creationId xmlns="" xmlns:a16="http://schemas.microsoft.com/office/drawing/2014/main" id="{16865C11-EDF1-9E4E-91E9-519E526F2684}"/>
              </a:ext>
            </a:extLst>
          </p:cNvPr>
          <p:cNvPicPr>
            <a:picLocks noChangeAspect="1"/>
          </p:cNvPicPr>
          <p:nvPr/>
        </p:nvPicPr>
        <p:blipFill>
          <a:blip r:embed="rId5"/>
          <a:stretch>
            <a:fillRect/>
          </a:stretch>
        </p:blipFill>
        <p:spPr>
          <a:xfrm>
            <a:off x="8718209" y="1905000"/>
            <a:ext cx="2732045" cy="3577838"/>
          </a:xfrm>
          <a:prstGeom prst="rect">
            <a:avLst/>
          </a:prstGeom>
        </p:spPr>
      </p:pic>
      <p:sp>
        <p:nvSpPr>
          <p:cNvPr id="77" name="TextBox 76">
            <a:extLst>
              <a:ext uri="{FF2B5EF4-FFF2-40B4-BE49-F238E27FC236}">
                <a16:creationId xmlns="" xmlns:a16="http://schemas.microsoft.com/office/drawing/2014/main" id="{609C848D-6E5C-2E4F-BCFF-3F94466FFC48}"/>
              </a:ext>
            </a:extLst>
          </p:cNvPr>
          <p:cNvSpPr txBox="1"/>
          <p:nvPr/>
        </p:nvSpPr>
        <p:spPr>
          <a:xfrm>
            <a:off x="6378302" y="2679916"/>
            <a:ext cx="2079898" cy="203132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What other tribes were a focus of his ethnohistory studies?  What are the connections between them?</a:t>
            </a:r>
          </a:p>
        </p:txBody>
      </p:sp>
      <p:sp>
        <p:nvSpPr>
          <p:cNvPr id="79" name="TextBox 78">
            <a:extLst>
              <a:ext uri="{FF2B5EF4-FFF2-40B4-BE49-F238E27FC236}">
                <a16:creationId xmlns="" xmlns:a16="http://schemas.microsoft.com/office/drawing/2014/main" id="{A5F92023-2FE6-464A-AFD4-32C4112D6F05}"/>
              </a:ext>
            </a:extLst>
          </p:cNvPr>
          <p:cNvSpPr txBox="1"/>
          <p:nvPr/>
        </p:nvSpPr>
        <p:spPr>
          <a:xfrm>
            <a:off x="6496648" y="5575228"/>
            <a:ext cx="4955538"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Ethnohistory-the study and reconstruction of the history and culture of indigenous people.</a:t>
            </a:r>
          </a:p>
        </p:txBody>
      </p:sp>
    </p:spTree>
    <p:extLst>
      <p:ext uri="{BB962C8B-B14F-4D97-AF65-F5344CB8AC3E}">
        <p14:creationId xmlns:p14="http://schemas.microsoft.com/office/powerpoint/2010/main" val="3494958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6656038-4E65-894C-979F-2457304F5A82}"/>
              </a:ext>
            </a:extLst>
          </p:cNvPr>
          <p:cNvSpPr>
            <a:spLocks noGrp="1"/>
          </p:cNvSpPr>
          <p:nvPr>
            <p:ph type="title"/>
          </p:nvPr>
        </p:nvSpPr>
        <p:spPr/>
        <p:txBody>
          <a:bodyPr/>
          <a:lstStyle/>
          <a:p>
            <a:r>
              <a:rPr lang="en-US" dirty="0"/>
              <a:t>DBQ Resources </a:t>
            </a:r>
          </a:p>
        </p:txBody>
      </p:sp>
      <p:sp>
        <p:nvSpPr>
          <p:cNvPr id="6" name="Content Placeholder 5">
            <a:extLst>
              <a:ext uri="{FF2B5EF4-FFF2-40B4-BE49-F238E27FC236}">
                <a16:creationId xmlns="" xmlns:a16="http://schemas.microsoft.com/office/drawing/2014/main" id="{ED0E1FA4-9FDA-9A40-8C08-AA5162821D03}"/>
              </a:ext>
            </a:extLst>
          </p:cNvPr>
          <p:cNvSpPr>
            <a:spLocks noGrp="1"/>
          </p:cNvSpPr>
          <p:nvPr>
            <p:ph sz="half" idx="2"/>
          </p:nvPr>
        </p:nvSpPr>
        <p:spPr/>
        <p:txBody>
          <a:bodyPr>
            <a:normAutofit/>
          </a:bodyPr>
          <a:lstStyle/>
          <a:p>
            <a:r>
              <a:rPr lang="en-US" dirty="0">
                <a:solidFill>
                  <a:schemeClr val="accent2"/>
                </a:solidFill>
                <a:hlinkClick r:id="rId3"/>
              </a:rPr>
              <a:t>http://viewpure.com/rU4_w3Nin3k?start=0&amp;end=0</a:t>
            </a:r>
            <a:endParaRPr lang="en-US" dirty="0">
              <a:solidFill>
                <a:schemeClr val="accent2"/>
              </a:solidFill>
            </a:endParaRPr>
          </a:p>
          <a:p>
            <a:r>
              <a:rPr lang="en-US" u="sng" dirty="0">
                <a:solidFill>
                  <a:schemeClr val="accent2"/>
                </a:solidFill>
                <a:hlinkClick r:id="rId4"/>
              </a:rPr>
              <a:t>https://www.texasbeyondhistory.net/tejas/ancestors/historic.html</a:t>
            </a:r>
            <a:endParaRPr lang="en-US" u="sng" dirty="0">
              <a:solidFill>
                <a:schemeClr val="accent2"/>
              </a:solidFill>
            </a:endParaRPr>
          </a:p>
          <a:p>
            <a:r>
              <a:rPr lang="en-US" dirty="0">
                <a:solidFill>
                  <a:schemeClr val="accent2"/>
                </a:solidFill>
                <a:hlinkClick r:id="rId5"/>
              </a:rPr>
              <a:t>www.forgottenbooks.com/en/readbook/TheSouthwesternHistoricalQuarterly_10155786#7</a:t>
            </a:r>
            <a:endParaRPr lang="en-US" dirty="0">
              <a:solidFill>
                <a:schemeClr val="accent2"/>
              </a:solidFill>
            </a:endParaRPr>
          </a:p>
          <a:p>
            <a:r>
              <a:rPr lang="en-US" u="sng" dirty="0">
                <a:solidFill>
                  <a:schemeClr val="accent2"/>
                </a:solidFill>
                <a:hlinkClick r:id="rId6"/>
              </a:rPr>
              <a:t>http://</a:t>
            </a:r>
            <a:r>
              <a:rPr lang="en-US" u="sng" dirty="0" err="1">
                <a:solidFill>
                  <a:schemeClr val="accent2"/>
                </a:solidFill>
                <a:hlinkClick r:id="rId6"/>
              </a:rPr>
              <a:t>legacy.lib.utexas.edu</a:t>
            </a:r>
            <a:r>
              <a:rPr lang="en-US" u="sng" dirty="0">
                <a:solidFill>
                  <a:schemeClr val="accent2"/>
                </a:solidFill>
                <a:hlinkClick r:id="rId6"/>
              </a:rPr>
              <a:t>/maps/</a:t>
            </a:r>
            <a:r>
              <a:rPr lang="en-US" u="sng" dirty="0" err="1">
                <a:solidFill>
                  <a:schemeClr val="accent2"/>
                </a:solidFill>
                <a:hlinkClick r:id="rId6"/>
              </a:rPr>
              <a:t>atlas_texas</a:t>
            </a:r>
            <a:r>
              <a:rPr lang="en-US" u="sng" dirty="0">
                <a:solidFill>
                  <a:schemeClr val="accent2"/>
                </a:solidFill>
                <a:hlinkClick r:id="rId6"/>
              </a:rPr>
              <a:t>/</a:t>
            </a:r>
            <a:r>
              <a:rPr lang="en-US" u="sng" dirty="0" err="1">
                <a:solidFill>
                  <a:schemeClr val="accent2"/>
                </a:solidFill>
                <a:hlinkClick r:id="rId6"/>
              </a:rPr>
              <a:t>routes_texas_explorers.jpg</a:t>
            </a:r>
            <a:endParaRPr lang="en-US" u="sng" dirty="0">
              <a:solidFill>
                <a:schemeClr val="accent2"/>
              </a:solidFill>
            </a:endParaRPr>
          </a:p>
          <a:p>
            <a:pPr marL="0" indent="0">
              <a:buNone/>
            </a:pPr>
            <a:endParaRPr lang="en-US" u="sng" dirty="0">
              <a:solidFill>
                <a:schemeClr val="accent2"/>
              </a:solidFill>
            </a:endParaRPr>
          </a:p>
          <a:p>
            <a:endParaRPr lang="en-US" dirty="0">
              <a:solidFill>
                <a:schemeClr val="tx1"/>
              </a:solidFill>
            </a:endParaRPr>
          </a:p>
          <a:p>
            <a:endParaRPr lang="en-US" dirty="0"/>
          </a:p>
        </p:txBody>
      </p:sp>
      <p:sp>
        <p:nvSpPr>
          <p:cNvPr id="8" name="Content Placeholder 7">
            <a:extLst>
              <a:ext uri="{FF2B5EF4-FFF2-40B4-BE49-F238E27FC236}">
                <a16:creationId xmlns="" xmlns:a16="http://schemas.microsoft.com/office/drawing/2014/main" id="{B31070BB-41B1-5940-A0B8-C5FE982F3260}"/>
              </a:ext>
            </a:extLst>
          </p:cNvPr>
          <p:cNvSpPr>
            <a:spLocks noGrp="1"/>
          </p:cNvSpPr>
          <p:nvPr>
            <p:ph sz="quarter" idx="4"/>
          </p:nvPr>
        </p:nvSpPr>
        <p:spPr/>
        <p:txBody>
          <a:bodyPr>
            <a:normAutofit lnSpcReduction="10000"/>
          </a:bodyPr>
          <a:lstStyle/>
          <a:p>
            <a:r>
              <a:rPr lang="en-US" dirty="0">
                <a:hlinkClick r:id="rId7"/>
              </a:rPr>
              <a:t>http://nationalhumanitiescenter.org/pds/amerbegin/exploration/text1/desoto.pdf</a:t>
            </a:r>
            <a:endParaRPr lang="en-US" dirty="0"/>
          </a:p>
          <a:p>
            <a:r>
              <a:rPr lang="en-US" dirty="0">
                <a:hlinkClick r:id="rId8"/>
              </a:rPr>
              <a:t>https://</a:t>
            </a:r>
            <a:r>
              <a:rPr lang="en-US" dirty="0" err="1">
                <a:hlinkClick r:id="rId8"/>
              </a:rPr>
              <a:t>books.google.com</a:t>
            </a:r>
            <a:r>
              <a:rPr lang="en-US" dirty="0">
                <a:hlinkClick r:id="rId8"/>
              </a:rPr>
              <a:t>/</a:t>
            </a:r>
            <a:r>
              <a:rPr lang="en-US" dirty="0" err="1">
                <a:hlinkClick r:id="rId8"/>
              </a:rPr>
              <a:t>books?id</a:t>
            </a:r>
            <a:r>
              <a:rPr lang="en-US" dirty="0">
                <a:hlinkClick r:id="rId8"/>
              </a:rPr>
              <a:t>=EIt0uRRwPPMC&amp;pg=PA107&amp;lpg=PA107&amp;dq=Moscoso+%22gentleman+of+elvas%22&amp;source=</a:t>
            </a:r>
            <a:r>
              <a:rPr lang="en-US" dirty="0" err="1">
                <a:hlinkClick r:id="rId8"/>
              </a:rPr>
              <a:t>bl&amp;ots</a:t>
            </a:r>
            <a:r>
              <a:rPr lang="en-US" dirty="0">
                <a:hlinkClick r:id="rId8"/>
              </a:rPr>
              <a:t>=</a:t>
            </a:r>
            <a:r>
              <a:rPr lang="en-US" dirty="0" err="1">
                <a:hlinkClick r:id="rId8"/>
              </a:rPr>
              <a:t>Zx_KsTwSdY&amp;sig</a:t>
            </a:r>
            <a:r>
              <a:rPr lang="en-US" dirty="0">
                <a:hlinkClick r:id="rId8"/>
              </a:rPr>
              <a:t>=</a:t>
            </a:r>
            <a:r>
              <a:rPr lang="en-US" dirty="0" err="1">
                <a:hlinkClick r:id="rId8"/>
              </a:rPr>
              <a:t>rP_GdBFDS-wxvCAlJyhvrJHShkk&amp;hl</a:t>
            </a:r>
            <a:r>
              <a:rPr lang="en-US" dirty="0">
                <a:hlinkClick r:id="rId8"/>
              </a:rPr>
              <a:t>=</a:t>
            </a:r>
            <a:r>
              <a:rPr lang="en-US" dirty="0" err="1">
                <a:hlinkClick r:id="rId8"/>
              </a:rPr>
              <a:t>en&amp;sa</a:t>
            </a:r>
            <a:r>
              <a:rPr lang="en-US" dirty="0">
                <a:hlinkClick r:id="rId8"/>
              </a:rPr>
              <a:t>=</a:t>
            </a:r>
            <a:r>
              <a:rPr lang="en-US" dirty="0" err="1">
                <a:hlinkClick r:id="rId8"/>
              </a:rPr>
              <a:t>X&amp;ved</a:t>
            </a:r>
            <a:r>
              <a:rPr lang="en-US" dirty="0">
                <a:hlinkClick r:id="rId8"/>
              </a:rPr>
              <a:t>=0ahUKEwj5w6mV0YTcAhWEzIMKHQyjCE44ChDoAQhXMAw#v=</a:t>
            </a:r>
            <a:r>
              <a:rPr lang="en-US" dirty="0" err="1">
                <a:hlinkClick r:id="rId8"/>
              </a:rPr>
              <a:t>onepage&amp;q&amp;f</a:t>
            </a:r>
            <a:r>
              <a:rPr lang="en-US" dirty="0">
                <a:hlinkClick r:id="rId8"/>
              </a:rPr>
              <a:t>=false</a:t>
            </a:r>
            <a:endParaRPr lang="en-US" dirty="0"/>
          </a:p>
          <a:p>
            <a:endParaRPr lang="en-US" dirty="0"/>
          </a:p>
          <a:p>
            <a:endParaRPr lang="en-US" dirty="0"/>
          </a:p>
        </p:txBody>
      </p:sp>
    </p:spTree>
    <p:extLst>
      <p:ext uri="{BB962C8B-B14F-4D97-AF65-F5344CB8AC3E}">
        <p14:creationId xmlns:p14="http://schemas.microsoft.com/office/powerpoint/2010/main" val="64739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1175AC-E489-5944-A574-1D94CA7EF65B}"/>
              </a:ext>
            </a:extLst>
          </p:cNvPr>
          <p:cNvSpPr>
            <a:spLocks noGrp="1"/>
          </p:cNvSpPr>
          <p:nvPr>
            <p:ph type="title"/>
          </p:nvPr>
        </p:nvSpPr>
        <p:spPr/>
        <p:txBody>
          <a:bodyPr/>
          <a:lstStyle/>
          <a:p>
            <a:r>
              <a:rPr lang="en-US" dirty="0"/>
              <a:t>DBQ Resources Continued</a:t>
            </a:r>
          </a:p>
        </p:txBody>
      </p:sp>
      <p:sp>
        <p:nvSpPr>
          <p:cNvPr id="4" name="Content Placeholder 3">
            <a:extLst>
              <a:ext uri="{FF2B5EF4-FFF2-40B4-BE49-F238E27FC236}">
                <a16:creationId xmlns="" xmlns:a16="http://schemas.microsoft.com/office/drawing/2014/main" id="{16D41317-8C2F-214F-858D-6767FF0A1D79}"/>
              </a:ext>
            </a:extLst>
          </p:cNvPr>
          <p:cNvSpPr>
            <a:spLocks noGrp="1"/>
          </p:cNvSpPr>
          <p:nvPr>
            <p:ph sz="half" idx="2"/>
          </p:nvPr>
        </p:nvSpPr>
        <p:spPr/>
        <p:txBody>
          <a:bodyPr/>
          <a:lstStyle/>
          <a:p>
            <a:r>
              <a:rPr lang="en-US" dirty="0">
                <a:hlinkClick r:id="" action="ppaction://noaction"/>
              </a:rPr>
              <a:t>https://books.google.com/books?id=eYtJfJ9yDEQC&amp;printsec=copyright#v=onepage&amp;q&amp;f=false</a:t>
            </a:r>
          </a:p>
          <a:p>
            <a:r>
              <a:rPr lang="en-US" dirty="0">
                <a:hlinkClick r:id="" action="ppaction://noaction"/>
              </a:rPr>
              <a:t>https://books.google.com/books?id=Mqf-6-Mc7OsC&amp;printsec=frontcover&amp;source=gbs_ge_summary_r&amp;cad=0#v=onepage&amp;q&amp;f=false</a:t>
            </a:r>
            <a:endParaRPr lang="en-US" dirty="0"/>
          </a:p>
        </p:txBody>
      </p:sp>
      <p:sp>
        <p:nvSpPr>
          <p:cNvPr id="6" name="Content Placeholder 5">
            <a:extLst>
              <a:ext uri="{FF2B5EF4-FFF2-40B4-BE49-F238E27FC236}">
                <a16:creationId xmlns="" xmlns:a16="http://schemas.microsoft.com/office/drawing/2014/main" id="{E7DC120B-03ED-1B4B-8DE1-952B35C756D7}"/>
              </a:ext>
            </a:extLst>
          </p:cNvPr>
          <p:cNvSpPr>
            <a:spLocks noGrp="1"/>
          </p:cNvSpPr>
          <p:nvPr>
            <p:ph sz="quarter" idx="4"/>
          </p:nvPr>
        </p:nvSpPr>
        <p:spPr/>
        <p:txBody>
          <a:bodyPr/>
          <a:lstStyle/>
          <a:p>
            <a:r>
              <a:rPr lang="en-US" dirty="0">
                <a:hlinkClick r:id="rId2"/>
              </a:rPr>
              <a:t>http://</a:t>
            </a:r>
            <a:r>
              <a:rPr lang="en-US" dirty="0" smtClean="0">
                <a:hlinkClick r:id="rId2"/>
              </a:rPr>
              <a:t>www.nasonline.org/publications/biographical-memoirs/memoir-pdfs/swanton-john.pdf</a:t>
            </a:r>
            <a:endParaRPr lang="en-US" dirty="0" smtClean="0"/>
          </a:p>
          <a:p>
            <a:r>
              <a:rPr lang="en-US" dirty="0">
                <a:hlinkClick r:id="rId3"/>
              </a:rPr>
              <a:t>https://texasalmanac.com/sites/default/files/images/maps/PhysicalReg.pdf</a:t>
            </a:r>
            <a:endParaRPr lang="en-US" dirty="0"/>
          </a:p>
          <a:p>
            <a:endParaRPr lang="en-US" dirty="0"/>
          </a:p>
        </p:txBody>
      </p:sp>
    </p:spTree>
    <p:extLst>
      <p:ext uri="{BB962C8B-B14F-4D97-AF65-F5344CB8AC3E}">
        <p14:creationId xmlns:p14="http://schemas.microsoft.com/office/powerpoint/2010/main" val="1895792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7C239200-3AFC-DE4A-B0AD-C9E90837A58C}"/>
              </a:ext>
            </a:extLst>
          </p:cNvPr>
          <p:cNvSpPr>
            <a:spLocks noGrp="1"/>
          </p:cNvSpPr>
          <p:nvPr>
            <p:ph type="title"/>
          </p:nvPr>
        </p:nvSpPr>
        <p:spPr/>
        <p:txBody>
          <a:bodyPr>
            <a:normAutofit fontScale="90000"/>
          </a:bodyPr>
          <a:lstStyle/>
          <a:p>
            <a:r>
              <a:rPr lang="en-US" u="sng" dirty="0" err="1"/>
              <a:t>Kee</a:t>
            </a:r>
            <a:r>
              <a:rPr lang="en-US" u="sng" dirty="0"/>
              <a:t> </a:t>
            </a:r>
            <a:r>
              <a:rPr lang="en-US" u="sng" dirty="0" err="1"/>
              <a:t>Whut</a:t>
            </a:r>
            <a:r>
              <a:rPr lang="en-US" u="sng" dirty="0"/>
              <a:t> Nah </a:t>
            </a:r>
            <a:r>
              <a:rPr lang="en-US" u="sng" dirty="0" err="1"/>
              <a:t>Sundah</a:t>
            </a:r>
            <a:r>
              <a:rPr lang="en-US" u="sng" dirty="0"/>
              <a:t> People: A Caddo Journey</a:t>
            </a:r>
            <a:r>
              <a:rPr lang="en-US" dirty="0"/>
              <a:t>, by </a:t>
            </a:r>
            <a:r>
              <a:rPr lang="en-US" dirty="0" err="1"/>
              <a:t>Guyneth</a:t>
            </a:r>
            <a:r>
              <a:rPr lang="en-US" dirty="0"/>
              <a:t> </a:t>
            </a:r>
            <a:r>
              <a:rPr lang="en-US" dirty="0" err="1"/>
              <a:t>Bedoka</a:t>
            </a:r>
            <a:r>
              <a:rPr lang="en-US" dirty="0"/>
              <a:t> (1999)</a:t>
            </a:r>
            <a:endParaRPr lang="en-US" u="sng" dirty="0"/>
          </a:p>
        </p:txBody>
      </p:sp>
      <p:sp>
        <p:nvSpPr>
          <p:cNvPr id="6" name="Content Placeholder 5">
            <a:extLst>
              <a:ext uri="{FF2B5EF4-FFF2-40B4-BE49-F238E27FC236}">
                <a16:creationId xmlns="" xmlns:a16="http://schemas.microsoft.com/office/drawing/2014/main" id="{A9B66FE5-DA98-1A4A-BDA5-16233C287EA1}"/>
              </a:ext>
            </a:extLst>
          </p:cNvPr>
          <p:cNvSpPr>
            <a:spLocks noGrp="1"/>
          </p:cNvSpPr>
          <p:nvPr>
            <p:ph idx="1"/>
          </p:nvPr>
        </p:nvSpPr>
        <p:spPr>
          <a:xfrm>
            <a:off x="6323012" y="91440"/>
            <a:ext cx="5225860" cy="6519672"/>
          </a:xfrm>
        </p:spPr>
        <p:txBody>
          <a:bodyPr>
            <a:normAutofit fontScale="92500" lnSpcReduction="20000"/>
          </a:bodyPr>
          <a:lstStyle/>
          <a:p>
            <a:pPr marL="0" indent="0" algn="ctr">
              <a:lnSpc>
                <a:spcPct val="120000"/>
              </a:lnSpc>
              <a:spcBef>
                <a:spcPts val="0"/>
              </a:spcBef>
              <a:buNone/>
            </a:pPr>
            <a:r>
              <a:rPr lang="en-US" b="1" dirty="0"/>
              <a:t>Moccasin My Feet</a:t>
            </a:r>
          </a:p>
          <a:p>
            <a:pPr marL="0" indent="0" algn="ctr">
              <a:lnSpc>
                <a:spcPct val="120000"/>
              </a:lnSpc>
              <a:spcBef>
                <a:spcPts val="0"/>
              </a:spcBef>
              <a:buNone/>
            </a:pPr>
            <a:r>
              <a:rPr lang="en-US" b="1" dirty="0"/>
              <a:t>(</a:t>
            </a:r>
            <a:r>
              <a:rPr lang="en-US" b="1" dirty="0" err="1"/>
              <a:t>caddoan</a:t>
            </a:r>
            <a:r>
              <a:rPr lang="en-US" b="1" dirty="0"/>
              <a:t> burial rites)</a:t>
            </a:r>
          </a:p>
          <a:p>
            <a:pPr marL="0" indent="0" algn="ctr">
              <a:lnSpc>
                <a:spcPct val="120000"/>
              </a:lnSpc>
              <a:spcBef>
                <a:spcPts val="0"/>
              </a:spcBef>
              <a:buNone/>
            </a:pPr>
            <a:r>
              <a:rPr lang="en-US" dirty="0"/>
              <a:t>moccasin my feet</a:t>
            </a:r>
          </a:p>
          <a:p>
            <a:pPr marL="0" indent="0" algn="ctr">
              <a:lnSpc>
                <a:spcPct val="120000"/>
              </a:lnSpc>
              <a:spcBef>
                <a:spcPts val="0"/>
              </a:spcBef>
              <a:buNone/>
            </a:pPr>
            <a:r>
              <a:rPr lang="en-US" dirty="0"/>
              <a:t>clothe me ribbon and cloth</a:t>
            </a:r>
          </a:p>
          <a:p>
            <a:pPr marL="0" indent="0" algn="ctr">
              <a:lnSpc>
                <a:spcPct val="120000"/>
              </a:lnSpc>
              <a:spcBef>
                <a:spcPts val="0"/>
              </a:spcBef>
              <a:buNone/>
            </a:pPr>
            <a:r>
              <a:rPr lang="en-US" dirty="0"/>
              <a:t>my journey home has come</a:t>
            </a:r>
          </a:p>
          <a:p>
            <a:pPr marL="0" indent="0" algn="ctr">
              <a:lnSpc>
                <a:spcPct val="120000"/>
              </a:lnSpc>
              <a:spcBef>
                <a:spcPts val="0"/>
              </a:spcBef>
              <a:buNone/>
            </a:pPr>
            <a:r>
              <a:rPr lang="en-US" dirty="0"/>
              <a:t>sing to me of peace</a:t>
            </a:r>
          </a:p>
          <a:p>
            <a:pPr marL="0" indent="0" algn="ctr">
              <a:lnSpc>
                <a:spcPct val="120000"/>
              </a:lnSpc>
              <a:spcBef>
                <a:spcPts val="0"/>
              </a:spcBef>
              <a:buNone/>
            </a:pPr>
            <a:r>
              <a:rPr lang="en-US" dirty="0"/>
              <a:t>and bid me farewell</a:t>
            </a:r>
          </a:p>
          <a:p>
            <a:pPr marL="0" indent="0" algn="ctr">
              <a:lnSpc>
                <a:spcPct val="120000"/>
              </a:lnSpc>
              <a:spcBef>
                <a:spcPts val="0"/>
              </a:spcBef>
              <a:buNone/>
            </a:pPr>
            <a:r>
              <a:rPr lang="en-US" dirty="0"/>
              <a:t>talk to me</a:t>
            </a:r>
          </a:p>
          <a:p>
            <a:pPr marL="0" indent="0" algn="ctr">
              <a:lnSpc>
                <a:spcPct val="120000"/>
              </a:lnSpc>
              <a:spcBef>
                <a:spcPts val="0"/>
              </a:spcBef>
              <a:buNone/>
            </a:pPr>
            <a:r>
              <a:rPr lang="en-US" dirty="0"/>
              <a:t>as you usher me homeward</a:t>
            </a:r>
          </a:p>
          <a:p>
            <a:pPr marL="0" indent="0" algn="ctr">
              <a:lnSpc>
                <a:spcPct val="120000"/>
              </a:lnSpc>
              <a:spcBef>
                <a:spcPts val="0"/>
              </a:spcBef>
              <a:buNone/>
            </a:pPr>
            <a:r>
              <a:rPr lang="en-US" dirty="0"/>
              <a:t>as you wash you grief away</a:t>
            </a:r>
          </a:p>
          <a:p>
            <a:pPr marL="0" indent="0" algn="ctr">
              <a:lnSpc>
                <a:spcPct val="120000"/>
              </a:lnSpc>
              <a:spcBef>
                <a:spcPts val="0"/>
              </a:spcBef>
              <a:buNone/>
            </a:pPr>
            <a:r>
              <a:rPr lang="en-US" dirty="0"/>
              <a:t>the gentle rain removes my</a:t>
            </a:r>
          </a:p>
          <a:p>
            <a:pPr marL="0" indent="0" algn="ctr">
              <a:lnSpc>
                <a:spcPct val="120000"/>
              </a:lnSpc>
              <a:spcBef>
                <a:spcPts val="0"/>
              </a:spcBef>
              <a:buNone/>
            </a:pPr>
            <a:r>
              <a:rPr lang="en-US" dirty="0"/>
              <a:t>traces upon the earth</a:t>
            </a:r>
          </a:p>
          <a:p>
            <a:pPr marL="0" indent="0" algn="ctr">
              <a:lnSpc>
                <a:spcPct val="120000"/>
              </a:lnSpc>
              <a:spcBef>
                <a:spcPts val="0"/>
              </a:spcBef>
              <a:buNone/>
            </a:pPr>
            <a:r>
              <a:rPr lang="en-US" dirty="0"/>
              <a:t>stand not to the east</a:t>
            </a:r>
          </a:p>
          <a:p>
            <a:pPr marL="0" indent="0" algn="ctr">
              <a:lnSpc>
                <a:spcPct val="120000"/>
              </a:lnSpc>
              <a:spcBef>
                <a:spcPts val="0"/>
              </a:spcBef>
              <a:buNone/>
            </a:pPr>
            <a:r>
              <a:rPr lang="en-US" dirty="0"/>
              <a:t>bar not my journey home</a:t>
            </a:r>
          </a:p>
          <a:p>
            <a:pPr marL="0" indent="0" algn="ctr">
              <a:lnSpc>
                <a:spcPct val="120000"/>
              </a:lnSpc>
              <a:spcBef>
                <a:spcPts val="0"/>
              </a:spcBef>
              <a:buNone/>
            </a:pPr>
            <a:r>
              <a:rPr lang="en-US" dirty="0"/>
              <a:t>my riverward path</a:t>
            </a:r>
          </a:p>
          <a:p>
            <a:pPr marL="0" indent="0" algn="ctr">
              <a:lnSpc>
                <a:spcPct val="120000"/>
              </a:lnSpc>
              <a:spcBef>
                <a:spcPts val="0"/>
              </a:spcBef>
              <a:buNone/>
            </a:pPr>
            <a:r>
              <a:rPr lang="en-US" dirty="0"/>
              <a:t>the river i must cross</a:t>
            </a:r>
          </a:p>
          <a:p>
            <a:pPr marL="0" indent="0" algn="ctr">
              <a:lnSpc>
                <a:spcPct val="120000"/>
              </a:lnSpc>
              <a:spcBef>
                <a:spcPts val="0"/>
              </a:spcBef>
              <a:buNone/>
            </a:pPr>
            <a:r>
              <a:rPr lang="en-US" dirty="0"/>
              <a:t>is dark and rough</a:t>
            </a:r>
          </a:p>
          <a:p>
            <a:pPr marL="0" indent="0" algn="ctr">
              <a:lnSpc>
                <a:spcPct val="120000"/>
              </a:lnSpc>
              <a:spcBef>
                <a:spcPts val="0"/>
              </a:spcBef>
              <a:buNone/>
            </a:pPr>
            <a:r>
              <a:rPr lang="en-US" dirty="0"/>
              <a:t>prepare my moccasin feet</a:t>
            </a:r>
          </a:p>
          <a:p>
            <a:pPr marL="0" indent="0" algn="ctr">
              <a:lnSpc>
                <a:spcPct val="120000"/>
              </a:lnSpc>
              <a:spcBef>
                <a:spcPts val="0"/>
              </a:spcBef>
              <a:buNone/>
            </a:pPr>
            <a:r>
              <a:rPr lang="en-US" dirty="0"/>
              <a:t>that i might cross swiftly</a:t>
            </a:r>
          </a:p>
          <a:p>
            <a:pPr marL="0" indent="0" algn="ctr">
              <a:lnSpc>
                <a:spcPct val="120000"/>
              </a:lnSpc>
              <a:spcBef>
                <a:spcPts val="0"/>
              </a:spcBef>
              <a:buNone/>
            </a:pPr>
            <a:r>
              <a:rPr lang="en-US" dirty="0"/>
              <a:t>light the way for me</a:t>
            </a:r>
          </a:p>
          <a:p>
            <a:pPr marL="0" indent="0" algn="ctr">
              <a:lnSpc>
                <a:spcPct val="120000"/>
              </a:lnSpc>
              <a:spcBef>
                <a:spcPts val="0"/>
              </a:spcBef>
              <a:buNone/>
            </a:pPr>
            <a:r>
              <a:rPr lang="en-US" dirty="0"/>
              <a:t>with torch of fire</a:t>
            </a:r>
          </a:p>
          <a:p>
            <a:pPr marL="0" indent="0" algn="ctr">
              <a:lnSpc>
                <a:spcPct val="120000"/>
              </a:lnSpc>
              <a:spcBef>
                <a:spcPts val="0"/>
              </a:spcBef>
              <a:buNone/>
            </a:pPr>
            <a:r>
              <a:rPr lang="en-US" dirty="0"/>
              <a:t>for six days and nights</a:t>
            </a:r>
          </a:p>
          <a:p>
            <a:pPr marL="0" indent="0" algn="ctr">
              <a:lnSpc>
                <a:spcPct val="120000"/>
              </a:lnSpc>
              <a:spcBef>
                <a:spcPts val="0"/>
              </a:spcBef>
              <a:buNone/>
            </a:pPr>
            <a:r>
              <a:rPr lang="en-US" dirty="0"/>
              <a:t>light my journey home</a:t>
            </a:r>
          </a:p>
          <a:p>
            <a:endParaRPr lang="en-US" dirty="0"/>
          </a:p>
        </p:txBody>
      </p:sp>
      <p:sp>
        <p:nvSpPr>
          <p:cNvPr id="7" name="Text Placeholder 6">
            <a:extLst>
              <a:ext uri="{FF2B5EF4-FFF2-40B4-BE49-F238E27FC236}">
                <a16:creationId xmlns="" xmlns:a16="http://schemas.microsoft.com/office/drawing/2014/main" id="{F880B31B-2A10-564E-BF2B-6C100B5CA31A}"/>
              </a:ext>
            </a:extLst>
          </p:cNvPr>
          <p:cNvSpPr>
            <a:spLocks noGrp="1"/>
          </p:cNvSpPr>
          <p:nvPr>
            <p:ph type="body" sz="half" idx="2"/>
          </p:nvPr>
        </p:nvSpPr>
        <p:spPr>
          <a:xfrm>
            <a:off x="2881821" y="1626045"/>
            <a:ext cx="2805748" cy="943419"/>
          </a:xfrm>
        </p:spPr>
        <p:txBody>
          <a:bodyPr/>
          <a:lstStyle/>
          <a:p>
            <a:r>
              <a:rPr lang="en-US" dirty="0"/>
              <a:t>Book available for purchase at Caddo SHS, Alto, Texas.</a:t>
            </a:r>
          </a:p>
          <a:p>
            <a:r>
              <a:rPr lang="en-US" dirty="0"/>
              <a:t>Excerpt taken from page 25</a:t>
            </a:r>
          </a:p>
        </p:txBody>
      </p:sp>
      <p:sp>
        <p:nvSpPr>
          <p:cNvPr id="8" name="TextBox 7">
            <a:extLst>
              <a:ext uri="{FF2B5EF4-FFF2-40B4-BE49-F238E27FC236}">
                <a16:creationId xmlns="" xmlns:a16="http://schemas.microsoft.com/office/drawing/2014/main" id="{1C73FA50-F49B-5B46-B428-122F24F4E93B}"/>
              </a:ext>
            </a:extLst>
          </p:cNvPr>
          <p:cNvSpPr txBox="1"/>
          <p:nvPr/>
        </p:nvSpPr>
        <p:spPr>
          <a:xfrm>
            <a:off x="3748937" y="2889611"/>
            <a:ext cx="2256354"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What are the top 10 keywords of this poem and the next? Explain.</a:t>
            </a:r>
          </a:p>
        </p:txBody>
      </p:sp>
      <p:sp>
        <p:nvSpPr>
          <p:cNvPr id="9" name="TextBox 8">
            <a:extLst>
              <a:ext uri="{FF2B5EF4-FFF2-40B4-BE49-F238E27FC236}">
                <a16:creationId xmlns="" xmlns:a16="http://schemas.microsoft.com/office/drawing/2014/main" id="{4478BA39-70E1-8B45-81CA-C8D114F78A22}"/>
              </a:ext>
            </a:extLst>
          </p:cNvPr>
          <p:cNvSpPr txBox="1"/>
          <p:nvPr/>
        </p:nvSpPr>
        <p:spPr>
          <a:xfrm>
            <a:off x="2085457" y="4775339"/>
            <a:ext cx="2256354"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What are the connections to the past and present found within the poems?</a:t>
            </a:r>
          </a:p>
        </p:txBody>
      </p:sp>
      <p:sp>
        <p:nvSpPr>
          <p:cNvPr id="11" name="TextBox 10">
            <a:extLst>
              <a:ext uri="{FF2B5EF4-FFF2-40B4-BE49-F238E27FC236}">
                <a16:creationId xmlns="" xmlns:a16="http://schemas.microsoft.com/office/drawing/2014/main" id="{DAA030FA-84AE-3F45-98E9-EF0A6C0CC317}"/>
              </a:ext>
            </a:extLst>
          </p:cNvPr>
          <p:cNvSpPr txBox="1"/>
          <p:nvPr/>
        </p:nvSpPr>
        <p:spPr>
          <a:xfrm>
            <a:off x="4659532" y="4313674"/>
            <a:ext cx="2256354"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What are the natural elements of the poems?</a:t>
            </a:r>
          </a:p>
        </p:txBody>
      </p:sp>
    </p:spTree>
    <p:extLst>
      <p:ext uri="{BB962C8B-B14F-4D97-AF65-F5344CB8AC3E}">
        <p14:creationId xmlns:p14="http://schemas.microsoft.com/office/powerpoint/2010/main" val="222354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1D3F4CD9-219D-4241-8FE0-AD780A78317E}"/>
              </a:ext>
            </a:extLst>
          </p:cNvPr>
          <p:cNvSpPr>
            <a:spLocks noGrp="1"/>
          </p:cNvSpPr>
          <p:nvPr>
            <p:ph type="title"/>
          </p:nvPr>
        </p:nvSpPr>
        <p:spPr/>
        <p:txBody>
          <a:bodyPr>
            <a:normAutofit fontScale="90000"/>
          </a:bodyPr>
          <a:lstStyle/>
          <a:p>
            <a:r>
              <a:rPr lang="en-US" u="sng" dirty="0" err="1"/>
              <a:t>Kee</a:t>
            </a:r>
            <a:r>
              <a:rPr lang="en-US" u="sng" dirty="0"/>
              <a:t> </a:t>
            </a:r>
            <a:r>
              <a:rPr lang="en-US" u="sng" dirty="0" err="1"/>
              <a:t>Whut</a:t>
            </a:r>
            <a:r>
              <a:rPr lang="en-US" u="sng" dirty="0"/>
              <a:t> Nah </a:t>
            </a:r>
            <a:r>
              <a:rPr lang="en-US" u="sng" dirty="0" err="1"/>
              <a:t>Sundah</a:t>
            </a:r>
            <a:r>
              <a:rPr lang="en-US" u="sng" dirty="0"/>
              <a:t> People: A Caddo Journey</a:t>
            </a:r>
            <a:r>
              <a:rPr lang="en-US" dirty="0"/>
              <a:t>, by </a:t>
            </a:r>
            <a:r>
              <a:rPr lang="en-US" dirty="0" err="1"/>
              <a:t>Guyneth</a:t>
            </a:r>
            <a:r>
              <a:rPr lang="en-US" dirty="0"/>
              <a:t> </a:t>
            </a:r>
            <a:r>
              <a:rPr lang="en-US" dirty="0" err="1"/>
              <a:t>Bedoka</a:t>
            </a:r>
            <a:r>
              <a:rPr lang="en-US" dirty="0"/>
              <a:t> (1999)</a:t>
            </a:r>
            <a:endParaRPr lang="en-US" u="sng" dirty="0"/>
          </a:p>
        </p:txBody>
      </p:sp>
      <p:sp>
        <p:nvSpPr>
          <p:cNvPr id="7" name="Text Placeholder 6">
            <a:extLst>
              <a:ext uri="{FF2B5EF4-FFF2-40B4-BE49-F238E27FC236}">
                <a16:creationId xmlns="" xmlns:a16="http://schemas.microsoft.com/office/drawing/2014/main" id="{6AB3C9C4-C5C8-C941-B033-34BD7F806A05}"/>
              </a:ext>
            </a:extLst>
          </p:cNvPr>
          <p:cNvSpPr>
            <a:spLocks noGrp="1"/>
          </p:cNvSpPr>
          <p:nvPr>
            <p:ph type="body" sz="half" idx="2"/>
          </p:nvPr>
        </p:nvSpPr>
        <p:spPr>
          <a:xfrm>
            <a:off x="2589212" y="1598613"/>
            <a:ext cx="3505199" cy="422211"/>
          </a:xfrm>
        </p:spPr>
        <p:txBody>
          <a:bodyPr/>
          <a:lstStyle/>
          <a:p>
            <a:r>
              <a:rPr lang="en-US" dirty="0"/>
              <a:t>Excerpt from pp 29 - 30</a:t>
            </a:r>
          </a:p>
          <a:p>
            <a:endParaRPr lang="en-US" dirty="0"/>
          </a:p>
        </p:txBody>
      </p:sp>
      <p:sp>
        <p:nvSpPr>
          <p:cNvPr id="8" name="TextBox 7">
            <a:extLst>
              <a:ext uri="{FF2B5EF4-FFF2-40B4-BE49-F238E27FC236}">
                <a16:creationId xmlns="" xmlns:a16="http://schemas.microsoft.com/office/drawing/2014/main" id="{654E8E4D-6570-F041-AB4C-296EAD825FBD}"/>
              </a:ext>
            </a:extLst>
          </p:cNvPr>
          <p:cNvSpPr txBox="1"/>
          <p:nvPr/>
        </p:nvSpPr>
        <p:spPr>
          <a:xfrm>
            <a:off x="2670048" y="2020824"/>
            <a:ext cx="3685032" cy="4524315"/>
          </a:xfrm>
          <a:prstGeom prst="rect">
            <a:avLst/>
          </a:prstGeom>
          <a:noFill/>
        </p:spPr>
        <p:txBody>
          <a:bodyPr wrap="square" rtlCol="0">
            <a:spAutoFit/>
          </a:bodyPr>
          <a:lstStyle/>
          <a:p>
            <a:pPr algn="ctr"/>
            <a:r>
              <a:rPr lang="en-US" sz="1600" b="1" dirty="0"/>
              <a:t>Wind Poems</a:t>
            </a:r>
          </a:p>
          <a:p>
            <a:pPr algn="ctr"/>
            <a:r>
              <a:rPr lang="en-US" sz="1600" dirty="0"/>
              <a:t>riders on the wind</a:t>
            </a:r>
          </a:p>
          <a:p>
            <a:pPr algn="ctr"/>
            <a:r>
              <a:rPr lang="en-US" sz="1600" dirty="0"/>
              <a:t>meandering to and </a:t>
            </a:r>
            <a:r>
              <a:rPr lang="en-US" sz="1600" dirty="0" err="1"/>
              <a:t>fro</a:t>
            </a:r>
            <a:endParaRPr lang="en-US" sz="1600" dirty="0"/>
          </a:p>
          <a:p>
            <a:pPr algn="ctr"/>
            <a:r>
              <a:rPr lang="en-US" sz="1600" dirty="0"/>
              <a:t>a spiritual odyssey</a:t>
            </a:r>
          </a:p>
          <a:p>
            <a:pPr algn="ctr"/>
            <a:r>
              <a:rPr lang="en-US" sz="1600" dirty="0"/>
              <a:t>they seek</a:t>
            </a:r>
          </a:p>
          <a:p>
            <a:pPr algn="ctr"/>
            <a:r>
              <a:rPr lang="en-US" sz="1600" dirty="0"/>
              <a:t>my mind, </a:t>
            </a:r>
          </a:p>
          <a:p>
            <a:pPr algn="ctr"/>
            <a:r>
              <a:rPr lang="en-US" sz="1600" dirty="0"/>
              <a:t>heart and soul</a:t>
            </a:r>
          </a:p>
          <a:p>
            <a:pPr algn="ctr"/>
            <a:r>
              <a:rPr lang="en-US" sz="1600" dirty="0"/>
              <a:t>voyaging on the clouds</a:t>
            </a:r>
          </a:p>
          <a:p>
            <a:pPr algn="ctr"/>
            <a:r>
              <a:rPr lang="en-US" sz="1600" dirty="0"/>
              <a:t>borne by raindrops</a:t>
            </a:r>
          </a:p>
          <a:p>
            <a:pPr algn="ctr"/>
            <a:r>
              <a:rPr lang="en-US" sz="1600" dirty="0"/>
              <a:t>riding the rays of the sun</a:t>
            </a:r>
          </a:p>
          <a:p>
            <a:pPr algn="ctr"/>
            <a:r>
              <a:rPr lang="en-US" sz="1600" dirty="0"/>
              <a:t>wayfarers in the moonlight</a:t>
            </a:r>
          </a:p>
          <a:p>
            <a:pPr algn="ctr"/>
            <a:r>
              <a:rPr lang="en-US" sz="1600" dirty="0"/>
              <a:t>in the echoes of old songs</a:t>
            </a:r>
          </a:p>
          <a:p>
            <a:pPr algn="ctr"/>
            <a:r>
              <a:rPr lang="en-US" sz="1600" dirty="0"/>
              <a:t>sung in the twilight</a:t>
            </a:r>
          </a:p>
          <a:p>
            <a:pPr algn="ctr"/>
            <a:r>
              <a:rPr lang="en-US" sz="1600" dirty="0"/>
              <a:t>in the essence of the grass</a:t>
            </a:r>
          </a:p>
          <a:p>
            <a:pPr algn="ctr"/>
            <a:r>
              <a:rPr lang="en-US" sz="1600" dirty="0"/>
              <a:t>burrowed in the bark of trees</a:t>
            </a:r>
          </a:p>
          <a:p>
            <a:pPr algn="ctr"/>
            <a:r>
              <a:rPr lang="en-US" sz="1600" dirty="0"/>
              <a:t>in sounds of darkness</a:t>
            </a:r>
          </a:p>
          <a:p>
            <a:pPr algn="ctr"/>
            <a:r>
              <a:rPr lang="en-US" sz="1600" dirty="0"/>
              <a:t>in light</a:t>
            </a:r>
          </a:p>
          <a:p>
            <a:pPr algn="ctr"/>
            <a:r>
              <a:rPr lang="en-US" sz="1600" dirty="0"/>
              <a:t>in shadow</a:t>
            </a:r>
          </a:p>
        </p:txBody>
      </p:sp>
      <p:sp>
        <p:nvSpPr>
          <p:cNvPr id="9" name="TextBox 8">
            <a:extLst>
              <a:ext uri="{FF2B5EF4-FFF2-40B4-BE49-F238E27FC236}">
                <a16:creationId xmlns="" xmlns:a16="http://schemas.microsoft.com/office/drawing/2014/main" id="{243B1D00-A7B1-9140-82FD-62C4562C8F6D}"/>
              </a:ext>
            </a:extLst>
          </p:cNvPr>
          <p:cNvSpPr txBox="1"/>
          <p:nvPr/>
        </p:nvSpPr>
        <p:spPr>
          <a:xfrm>
            <a:off x="6435916" y="208344"/>
            <a:ext cx="4928616" cy="6463308"/>
          </a:xfrm>
          <a:prstGeom prst="rect">
            <a:avLst/>
          </a:prstGeom>
          <a:noFill/>
        </p:spPr>
        <p:txBody>
          <a:bodyPr wrap="square" rtlCol="0">
            <a:spAutoFit/>
          </a:bodyPr>
          <a:lstStyle/>
          <a:p>
            <a:pPr algn="ctr"/>
            <a:r>
              <a:rPr lang="en-US" dirty="0"/>
              <a:t>in the sparkle of the morning dew</a:t>
            </a:r>
          </a:p>
          <a:p>
            <a:pPr algn="ctr"/>
            <a:r>
              <a:rPr lang="en-US" dirty="0"/>
              <a:t>in the redness of earth</a:t>
            </a:r>
          </a:p>
          <a:p>
            <a:pPr algn="ctr"/>
            <a:r>
              <a:rPr lang="en-US" dirty="0"/>
              <a:t>in the bones of time</a:t>
            </a:r>
          </a:p>
          <a:p>
            <a:pPr algn="ctr"/>
            <a:r>
              <a:rPr lang="en-US" dirty="0"/>
              <a:t>in the souls of mankind</a:t>
            </a:r>
          </a:p>
          <a:p>
            <a:pPr algn="ctr"/>
            <a:r>
              <a:rPr lang="en-US" dirty="0"/>
              <a:t>in the voices of the old</a:t>
            </a:r>
          </a:p>
          <a:p>
            <a:pPr algn="ctr"/>
            <a:r>
              <a:rPr lang="en-US" dirty="0"/>
              <a:t>in deserted camp grounds</a:t>
            </a:r>
          </a:p>
          <a:p>
            <a:pPr algn="ctr"/>
            <a:r>
              <a:rPr lang="en-US" dirty="0"/>
              <a:t>in death</a:t>
            </a:r>
          </a:p>
          <a:p>
            <a:pPr algn="ctr"/>
            <a:r>
              <a:rPr lang="en-US" dirty="0"/>
              <a:t>in life</a:t>
            </a:r>
          </a:p>
          <a:p>
            <a:pPr algn="ctr"/>
            <a:r>
              <a:rPr lang="en-US" dirty="0"/>
              <a:t>in the morning pray</a:t>
            </a:r>
          </a:p>
          <a:p>
            <a:pPr algn="ctr"/>
            <a:r>
              <a:rPr lang="en-US" dirty="0"/>
              <a:t>in the yellowness of dawn</a:t>
            </a:r>
          </a:p>
          <a:p>
            <a:pPr algn="ctr"/>
            <a:r>
              <a:rPr lang="en-US" dirty="0"/>
              <a:t>in the purples and pinks of sunset</a:t>
            </a:r>
          </a:p>
          <a:p>
            <a:pPr algn="ctr"/>
            <a:r>
              <a:rPr lang="en-US" dirty="0"/>
              <a:t>in the trails of hunger and pain</a:t>
            </a:r>
          </a:p>
          <a:p>
            <a:pPr algn="ctr"/>
            <a:r>
              <a:rPr lang="en-US" dirty="0"/>
              <a:t>that stained our journey of life</a:t>
            </a:r>
          </a:p>
          <a:p>
            <a:pPr algn="ctr"/>
            <a:r>
              <a:rPr lang="en-US" dirty="0"/>
              <a:t>in those who have gone before</a:t>
            </a:r>
          </a:p>
          <a:p>
            <a:pPr algn="ctr"/>
            <a:r>
              <a:rPr lang="en-US" dirty="0"/>
              <a:t>in memories of the past</a:t>
            </a:r>
          </a:p>
          <a:p>
            <a:pPr algn="ctr"/>
            <a:r>
              <a:rPr lang="en-US" dirty="0"/>
              <a:t>they come on the wind</a:t>
            </a:r>
          </a:p>
          <a:p>
            <a:pPr algn="ctr"/>
            <a:r>
              <a:rPr lang="en-US" dirty="0"/>
              <a:t>twisting</a:t>
            </a:r>
          </a:p>
          <a:p>
            <a:pPr algn="ctr"/>
            <a:r>
              <a:rPr lang="en-US" dirty="0"/>
              <a:t>turning</a:t>
            </a:r>
          </a:p>
          <a:p>
            <a:pPr algn="ctr"/>
            <a:r>
              <a:rPr lang="en-US" dirty="0"/>
              <a:t>curving</a:t>
            </a:r>
          </a:p>
          <a:p>
            <a:pPr algn="ctr"/>
            <a:r>
              <a:rPr lang="en-US" dirty="0"/>
              <a:t>coiling</a:t>
            </a:r>
          </a:p>
          <a:p>
            <a:pPr algn="ctr"/>
            <a:r>
              <a:rPr lang="en-US" dirty="0"/>
              <a:t>seeking</a:t>
            </a:r>
          </a:p>
          <a:p>
            <a:pPr algn="ctr"/>
            <a:r>
              <a:rPr lang="en-US" dirty="0"/>
              <a:t>calling</a:t>
            </a:r>
          </a:p>
          <a:p>
            <a:pPr algn="ctr"/>
            <a:r>
              <a:rPr lang="en-US" dirty="0"/>
              <a:t>enticing</a:t>
            </a:r>
          </a:p>
        </p:txBody>
      </p:sp>
    </p:spTree>
    <p:extLst>
      <p:ext uri="{BB962C8B-B14F-4D97-AF65-F5344CB8AC3E}">
        <p14:creationId xmlns:p14="http://schemas.microsoft.com/office/powerpoint/2010/main" val="1723771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a:hlinkClick r:id="rId2"/>
            <a:extLst>
              <a:ext uri="{FF2B5EF4-FFF2-40B4-BE49-F238E27FC236}">
                <a16:creationId xmlns="" xmlns:a16="http://schemas.microsoft.com/office/drawing/2014/main" id="{EE98D7FF-5F6E-AC4A-845C-0D23C2112F38}"/>
              </a:ext>
            </a:extLst>
          </p:cNvPr>
          <p:cNvPicPr>
            <a:picLocks noChangeAspect="1"/>
          </p:cNvPicPr>
          <p:nvPr/>
        </p:nvPicPr>
        <p:blipFill rotWithShape="1">
          <a:blip r:embed="rId3"/>
          <a:srcRect t="13038" b="11421"/>
          <a:stretch/>
        </p:blipFill>
        <p:spPr>
          <a:xfrm>
            <a:off x="6594196" y="1598613"/>
            <a:ext cx="5139017" cy="38820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 xmlns:a16="http://schemas.microsoft.com/office/drawing/2014/main" id="{4A89E821-B089-E745-A819-4731E5C54626}"/>
              </a:ext>
            </a:extLst>
          </p:cNvPr>
          <p:cNvSpPr>
            <a:spLocks noGrp="1"/>
          </p:cNvSpPr>
          <p:nvPr>
            <p:ph type="title"/>
          </p:nvPr>
        </p:nvSpPr>
        <p:spPr>
          <a:xfrm>
            <a:off x="2589211" y="493165"/>
            <a:ext cx="3505199" cy="976312"/>
          </a:xfrm>
        </p:spPr>
        <p:txBody>
          <a:bodyPr>
            <a:noAutofit/>
          </a:bodyPr>
          <a:lstStyle/>
          <a:p>
            <a:r>
              <a:rPr lang="en-US" sz="3200" dirty="0"/>
              <a:t>Take a Deeper Look at Nature</a:t>
            </a:r>
          </a:p>
        </p:txBody>
      </p:sp>
      <p:sp>
        <p:nvSpPr>
          <p:cNvPr id="3" name="Content Placeholder 2">
            <a:extLst>
              <a:ext uri="{FF2B5EF4-FFF2-40B4-BE49-F238E27FC236}">
                <a16:creationId xmlns="" xmlns:a16="http://schemas.microsoft.com/office/drawing/2014/main" id="{CC198364-AE89-674E-9E39-B7B3501F5E29}"/>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7" name="Text Placeholder 6">
            <a:extLst>
              <a:ext uri="{FF2B5EF4-FFF2-40B4-BE49-F238E27FC236}">
                <a16:creationId xmlns="" xmlns:a16="http://schemas.microsoft.com/office/drawing/2014/main" id="{172F3D7F-6A64-8246-9230-F225DC9CAFF7}"/>
              </a:ext>
            </a:extLst>
          </p:cNvPr>
          <p:cNvSpPr>
            <a:spLocks noGrp="1"/>
          </p:cNvSpPr>
          <p:nvPr>
            <p:ph type="body" sz="half" idx="2"/>
          </p:nvPr>
        </p:nvSpPr>
        <p:spPr/>
        <p:txBody>
          <a:bodyPr>
            <a:normAutofit fontScale="92500" lnSpcReduction="10000"/>
          </a:bodyPr>
          <a:lstStyle/>
          <a:p>
            <a:r>
              <a:rPr lang="en-US" sz="2400" dirty="0"/>
              <a:t>The following video is from Walt Disney Productions.  “Donald in Mathmagic Land” (1959) is a thirty minute educational video that explores mathematics in creative ways beyond 2 + 2 = 4.  In this segment, we’re taking a look at the Pythagorean Theorem that awaits just outside your door. </a:t>
            </a:r>
          </a:p>
        </p:txBody>
      </p:sp>
      <p:sp>
        <p:nvSpPr>
          <p:cNvPr id="6" name="Rectangle 5">
            <a:extLst>
              <a:ext uri="{FF2B5EF4-FFF2-40B4-BE49-F238E27FC236}">
                <a16:creationId xmlns="" xmlns:a16="http://schemas.microsoft.com/office/drawing/2014/main" id="{52471C9F-4D76-F348-93AC-A1331ED06A62}"/>
              </a:ext>
            </a:extLst>
          </p:cNvPr>
          <p:cNvSpPr/>
          <p:nvPr/>
        </p:nvSpPr>
        <p:spPr>
          <a:xfrm>
            <a:off x="2762310" y="6129695"/>
            <a:ext cx="7705414"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=U_ZHsk0-eF0&amp;t=680s</a:t>
            </a:r>
          </a:p>
        </p:txBody>
      </p:sp>
    </p:spTree>
    <p:extLst>
      <p:ext uri="{BB962C8B-B14F-4D97-AF65-F5344CB8AC3E}">
        <p14:creationId xmlns:p14="http://schemas.microsoft.com/office/powerpoint/2010/main" val="3717328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5DE06E-FFA4-964D-8487-879A2A322C42}"/>
              </a:ext>
            </a:extLst>
          </p:cNvPr>
          <p:cNvSpPr>
            <a:spLocks noGrp="1"/>
          </p:cNvSpPr>
          <p:nvPr>
            <p:ph type="title"/>
          </p:nvPr>
        </p:nvSpPr>
        <p:spPr/>
        <p:txBody>
          <a:bodyPr/>
          <a:lstStyle/>
          <a:p>
            <a:r>
              <a:rPr lang="en-US" dirty="0"/>
              <a:t>Snap Pictures, Observe, and Document</a:t>
            </a:r>
          </a:p>
        </p:txBody>
      </p:sp>
      <p:sp>
        <p:nvSpPr>
          <p:cNvPr id="3" name="Content Placeholder 2">
            <a:extLst>
              <a:ext uri="{FF2B5EF4-FFF2-40B4-BE49-F238E27FC236}">
                <a16:creationId xmlns="" xmlns:a16="http://schemas.microsoft.com/office/drawing/2014/main" id="{55269CBE-E2D6-6A4F-80C7-D0F932093E29}"/>
              </a:ext>
            </a:extLst>
          </p:cNvPr>
          <p:cNvSpPr>
            <a:spLocks noGrp="1"/>
          </p:cNvSpPr>
          <p:nvPr>
            <p:ph idx="1"/>
          </p:nvPr>
        </p:nvSpPr>
        <p:spPr/>
        <p:txBody>
          <a:bodyPr>
            <a:normAutofit/>
          </a:bodyPr>
          <a:lstStyle/>
          <a:p>
            <a:pPr marL="0" indent="0">
              <a:buNone/>
            </a:pPr>
            <a:r>
              <a:rPr lang="en-US" sz="2400" dirty="0"/>
              <a:t>As students take in the natural surroundings, they should open up their imagination to the past.  Remember, this land was once a thriving agrarian community that lived off the land without the conveniences of our time.  As modern-day explorers, snap pictures, observe, and document the natural world today, but imagine the touch, sights, smells, and sounds of long ago.</a:t>
            </a:r>
          </a:p>
        </p:txBody>
      </p:sp>
    </p:spTree>
    <p:extLst>
      <p:ext uri="{BB962C8B-B14F-4D97-AF65-F5344CB8AC3E}">
        <p14:creationId xmlns:p14="http://schemas.microsoft.com/office/powerpoint/2010/main" val="4197809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1251E85B-179D-F047-8EAC-91982A251403}"/>
              </a:ext>
            </a:extLst>
          </p:cNvPr>
          <p:cNvPicPr>
            <a:picLocks noGrp="1" noChangeAspect="1"/>
          </p:cNvPicPr>
          <p:nvPr>
            <p:ph idx="1"/>
          </p:nvPr>
        </p:nvPicPr>
        <p:blipFill>
          <a:blip r:embed="rId2"/>
          <a:stretch>
            <a:fillRect/>
          </a:stretch>
        </p:blipFill>
        <p:spPr>
          <a:xfrm>
            <a:off x="8096596" y="385311"/>
            <a:ext cx="3707477" cy="2780608"/>
          </a:xfrm>
        </p:spPr>
      </p:pic>
      <p:pic>
        <p:nvPicPr>
          <p:cNvPr id="8" name="Picture 7">
            <a:extLst>
              <a:ext uri="{FF2B5EF4-FFF2-40B4-BE49-F238E27FC236}">
                <a16:creationId xmlns="" xmlns:a16="http://schemas.microsoft.com/office/drawing/2014/main" id="{FF49F514-3FE0-0D40-97C0-7995E5C0EE33}"/>
              </a:ext>
            </a:extLst>
          </p:cNvPr>
          <p:cNvPicPr>
            <a:picLocks noChangeAspect="1"/>
          </p:cNvPicPr>
          <p:nvPr/>
        </p:nvPicPr>
        <p:blipFill>
          <a:blip r:embed="rId3"/>
          <a:stretch>
            <a:fillRect/>
          </a:stretch>
        </p:blipFill>
        <p:spPr>
          <a:xfrm>
            <a:off x="1840022" y="385311"/>
            <a:ext cx="3657600" cy="2743200"/>
          </a:xfrm>
          <a:prstGeom prst="rect">
            <a:avLst/>
          </a:prstGeom>
        </p:spPr>
      </p:pic>
      <p:pic>
        <p:nvPicPr>
          <p:cNvPr id="10" name="Picture 9">
            <a:extLst>
              <a:ext uri="{FF2B5EF4-FFF2-40B4-BE49-F238E27FC236}">
                <a16:creationId xmlns="" xmlns:a16="http://schemas.microsoft.com/office/drawing/2014/main" id="{B8090462-7FA7-3C4C-92B2-FD4BD9F6B708}"/>
              </a:ext>
            </a:extLst>
          </p:cNvPr>
          <p:cNvPicPr>
            <a:picLocks noChangeAspect="1"/>
          </p:cNvPicPr>
          <p:nvPr/>
        </p:nvPicPr>
        <p:blipFill>
          <a:blip r:embed="rId4"/>
          <a:stretch>
            <a:fillRect/>
          </a:stretch>
        </p:blipFill>
        <p:spPr>
          <a:xfrm rot="5400000">
            <a:off x="5461203" y="3437064"/>
            <a:ext cx="2468419" cy="1851314"/>
          </a:xfrm>
          <a:prstGeom prst="rect">
            <a:avLst/>
          </a:prstGeom>
        </p:spPr>
      </p:pic>
      <p:pic>
        <p:nvPicPr>
          <p:cNvPr id="12" name="Picture 11">
            <a:extLst>
              <a:ext uri="{FF2B5EF4-FFF2-40B4-BE49-F238E27FC236}">
                <a16:creationId xmlns="" xmlns:a16="http://schemas.microsoft.com/office/drawing/2014/main" id="{0979CDD6-6445-9B46-9F49-9A636E173D37}"/>
              </a:ext>
            </a:extLst>
          </p:cNvPr>
          <p:cNvPicPr>
            <a:picLocks noChangeAspect="1"/>
          </p:cNvPicPr>
          <p:nvPr/>
        </p:nvPicPr>
        <p:blipFill>
          <a:blip r:embed="rId5"/>
          <a:stretch>
            <a:fillRect/>
          </a:stretch>
        </p:blipFill>
        <p:spPr>
          <a:xfrm rot="5400000">
            <a:off x="5625727" y="954647"/>
            <a:ext cx="2139372" cy="1604529"/>
          </a:xfrm>
          <a:prstGeom prst="rect">
            <a:avLst/>
          </a:prstGeom>
        </p:spPr>
      </p:pic>
      <p:pic>
        <p:nvPicPr>
          <p:cNvPr id="16" name="Picture 15">
            <a:extLst>
              <a:ext uri="{FF2B5EF4-FFF2-40B4-BE49-F238E27FC236}">
                <a16:creationId xmlns="" xmlns:a16="http://schemas.microsoft.com/office/drawing/2014/main" id="{60FC65FF-AA29-E743-A92A-89203350B792}"/>
              </a:ext>
            </a:extLst>
          </p:cNvPr>
          <p:cNvPicPr>
            <a:picLocks noChangeAspect="1"/>
          </p:cNvPicPr>
          <p:nvPr/>
        </p:nvPicPr>
        <p:blipFill>
          <a:blip r:embed="rId6"/>
          <a:stretch>
            <a:fillRect/>
          </a:stretch>
        </p:blipFill>
        <p:spPr>
          <a:xfrm rot="5400000">
            <a:off x="7517629" y="3733023"/>
            <a:ext cx="2961361" cy="2221021"/>
          </a:xfrm>
          <a:prstGeom prst="rect">
            <a:avLst/>
          </a:prstGeom>
        </p:spPr>
      </p:pic>
      <p:pic>
        <p:nvPicPr>
          <p:cNvPr id="18" name="Picture 17">
            <a:extLst>
              <a:ext uri="{FF2B5EF4-FFF2-40B4-BE49-F238E27FC236}">
                <a16:creationId xmlns="" xmlns:a16="http://schemas.microsoft.com/office/drawing/2014/main" id="{62E6A72D-9A9A-DD40-998F-76ECB01695E2}"/>
              </a:ext>
            </a:extLst>
          </p:cNvPr>
          <p:cNvPicPr>
            <a:picLocks noChangeAspect="1"/>
          </p:cNvPicPr>
          <p:nvPr/>
        </p:nvPicPr>
        <p:blipFill>
          <a:blip r:embed="rId7"/>
          <a:stretch>
            <a:fillRect/>
          </a:stretch>
        </p:blipFill>
        <p:spPr>
          <a:xfrm>
            <a:off x="1840022" y="3553922"/>
            <a:ext cx="3663004" cy="2747253"/>
          </a:xfrm>
          <a:prstGeom prst="rect">
            <a:avLst/>
          </a:prstGeom>
        </p:spPr>
      </p:pic>
      <p:sp>
        <p:nvSpPr>
          <p:cNvPr id="19" name="TextBox 18">
            <a:extLst>
              <a:ext uri="{FF2B5EF4-FFF2-40B4-BE49-F238E27FC236}">
                <a16:creationId xmlns="" xmlns:a16="http://schemas.microsoft.com/office/drawing/2014/main" id="{5C8187D3-AE7A-7340-B5B7-FADF4D136328}"/>
              </a:ext>
            </a:extLst>
          </p:cNvPr>
          <p:cNvSpPr txBox="1"/>
          <p:nvPr/>
        </p:nvSpPr>
        <p:spPr>
          <a:xfrm>
            <a:off x="10375549" y="4188884"/>
            <a:ext cx="1428524"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Snap Pictures, Observe, &amp; Document</a:t>
            </a:r>
          </a:p>
        </p:txBody>
      </p:sp>
    </p:spTree>
    <p:extLst>
      <p:ext uri="{BB962C8B-B14F-4D97-AF65-F5344CB8AC3E}">
        <p14:creationId xmlns:p14="http://schemas.microsoft.com/office/powerpoint/2010/main" val="1973802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Handouts for the Classroom:</a:t>
            </a:r>
            <a:endParaRPr lang="en-US" dirty="0"/>
          </a:p>
        </p:txBody>
      </p:sp>
      <p:sp>
        <p:nvSpPr>
          <p:cNvPr id="4" name="Text Placeholder 3"/>
          <p:cNvSpPr>
            <a:spLocks noGrp="1"/>
          </p:cNvSpPr>
          <p:nvPr>
            <p:ph type="body" sz="half" idx="2"/>
          </p:nvPr>
        </p:nvSpPr>
        <p:spPr/>
        <p:txBody>
          <a:bodyPr>
            <a:normAutofit/>
          </a:bodyPr>
          <a:lstStyle/>
          <a:p>
            <a:r>
              <a:rPr lang="en-US" sz="2800" dirty="0" smtClean="0"/>
              <a:t>Depending on your subject, you will need references possibly for the flora, fauna, geography, and physical regions of Texas.</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2023603981"/>
              </p:ext>
            </p:extLst>
          </p:nvPr>
        </p:nvGraphicFramePr>
        <p:xfrm>
          <a:off x="6968104" y="979486"/>
          <a:ext cx="4466659" cy="4242595"/>
        </p:xfrm>
        <a:graphic>
          <a:graphicData uri="http://schemas.openxmlformats.org/presentationml/2006/ole">
            <mc:AlternateContent xmlns:mc="http://schemas.openxmlformats.org/markup-compatibility/2006">
              <mc:Choice xmlns:v="urn:schemas-microsoft-com:vml" Requires="v">
                <p:oleObj spid="_x0000_s1029" name="Acrobat Document" r:id="rId3" imgW="2910826" imgH="2765847" progId="AcroExch.Document.DC">
                  <p:embed/>
                </p:oleObj>
              </mc:Choice>
              <mc:Fallback>
                <p:oleObj name="Acrobat Document" r:id="rId3" imgW="2910826" imgH="2765847" progId="AcroExch.Document.DC">
                  <p:embed/>
                  <p:pic>
                    <p:nvPicPr>
                      <p:cNvPr id="0" name=""/>
                      <p:cNvPicPr/>
                      <p:nvPr/>
                    </p:nvPicPr>
                    <p:blipFill>
                      <a:blip r:embed="rId4"/>
                      <a:stretch>
                        <a:fillRect/>
                      </a:stretch>
                    </p:blipFill>
                    <p:spPr>
                      <a:xfrm>
                        <a:off x="6968104" y="979486"/>
                        <a:ext cx="4466659" cy="4242595"/>
                      </a:xfrm>
                      <a:prstGeom prst="rect">
                        <a:avLst/>
                      </a:prstGeom>
                    </p:spPr>
                  </p:pic>
                </p:oleObj>
              </mc:Fallback>
            </mc:AlternateContent>
          </a:graphicData>
        </a:graphic>
      </p:graphicFrame>
      <p:sp>
        <p:nvSpPr>
          <p:cNvPr id="6" name="TextBox 5"/>
          <p:cNvSpPr txBox="1"/>
          <p:nvPr/>
        </p:nvSpPr>
        <p:spPr>
          <a:xfrm>
            <a:off x="6450806" y="5393531"/>
            <a:ext cx="5429250" cy="923330"/>
          </a:xfrm>
          <a:prstGeom prst="rect">
            <a:avLst/>
          </a:prstGeom>
          <a:noFill/>
        </p:spPr>
        <p:txBody>
          <a:bodyPr wrap="square" rtlCol="0">
            <a:spAutoFit/>
          </a:bodyPr>
          <a:lstStyle/>
          <a:p>
            <a:r>
              <a:rPr lang="en-US" dirty="0" smtClean="0"/>
              <a:t>Texas Almanac</a:t>
            </a:r>
          </a:p>
          <a:p>
            <a:r>
              <a:rPr lang="en-US" dirty="0"/>
              <a:t>https://texasalmanac.com/sites/default/files/images/maps/PhysicalReg.pdf</a:t>
            </a:r>
          </a:p>
        </p:txBody>
      </p:sp>
    </p:spTree>
    <p:extLst>
      <p:ext uri="{BB962C8B-B14F-4D97-AF65-F5344CB8AC3E}">
        <p14:creationId xmlns:p14="http://schemas.microsoft.com/office/powerpoint/2010/main" val="610299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4838A4-A995-934A-9049-FFFE375358A5}"/>
              </a:ext>
            </a:extLst>
          </p:cNvPr>
          <p:cNvSpPr>
            <a:spLocks noGrp="1"/>
          </p:cNvSpPr>
          <p:nvPr>
            <p:ph type="title"/>
          </p:nvPr>
        </p:nvSpPr>
        <p:spPr/>
        <p:txBody>
          <a:bodyPr>
            <a:normAutofit/>
          </a:bodyPr>
          <a:lstStyle/>
          <a:p>
            <a:r>
              <a:rPr lang="en-US" sz="3200" dirty="0"/>
              <a:t>Cornell Notes</a:t>
            </a:r>
          </a:p>
        </p:txBody>
      </p:sp>
      <p:sp>
        <p:nvSpPr>
          <p:cNvPr id="11" name="Text Placeholder 10">
            <a:extLst>
              <a:ext uri="{FF2B5EF4-FFF2-40B4-BE49-F238E27FC236}">
                <a16:creationId xmlns="" xmlns:a16="http://schemas.microsoft.com/office/drawing/2014/main" id="{79BFF463-EC8E-C24F-B193-77A5B58C4DEA}"/>
              </a:ext>
            </a:extLst>
          </p:cNvPr>
          <p:cNvSpPr>
            <a:spLocks noGrp="1"/>
          </p:cNvSpPr>
          <p:nvPr>
            <p:ph type="body" sz="half" idx="2"/>
          </p:nvPr>
        </p:nvSpPr>
        <p:spPr/>
        <p:txBody>
          <a:bodyPr>
            <a:normAutofit/>
          </a:bodyPr>
          <a:lstStyle/>
          <a:p>
            <a:r>
              <a:rPr lang="en-US" sz="2800" dirty="0"/>
              <a:t>By using Cornell Notes to document information and observations, a student creates questions for continuing study and reflection.</a:t>
            </a:r>
          </a:p>
        </p:txBody>
      </p:sp>
      <p:pic>
        <p:nvPicPr>
          <p:cNvPr id="7" name="Picture 6">
            <a:extLst>
              <a:ext uri="{FF2B5EF4-FFF2-40B4-BE49-F238E27FC236}">
                <a16:creationId xmlns="" xmlns:a16="http://schemas.microsoft.com/office/drawing/2014/main" id="{E9F91CC6-3F6C-7640-BFB8-0F569DE36859}"/>
              </a:ext>
            </a:extLst>
          </p:cNvPr>
          <p:cNvPicPr>
            <a:picLocks noChangeAspect="1"/>
          </p:cNvPicPr>
          <p:nvPr/>
        </p:nvPicPr>
        <p:blipFill>
          <a:blip r:embed="rId2"/>
          <a:stretch>
            <a:fillRect/>
          </a:stretch>
        </p:blipFill>
        <p:spPr>
          <a:xfrm>
            <a:off x="6428532" y="0"/>
            <a:ext cx="5299364" cy="6858000"/>
          </a:xfrm>
          <a:prstGeom prst="rect">
            <a:avLst/>
          </a:prstGeom>
        </p:spPr>
      </p:pic>
    </p:spTree>
    <p:extLst>
      <p:ext uri="{BB962C8B-B14F-4D97-AF65-F5344CB8AC3E}">
        <p14:creationId xmlns:p14="http://schemas.microsoft.com/office/powerpoint/2010/main" val="3277521970"/>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4802</TotalTime>
  <Words>948</Words>
  <Application>Microsoft Office PowerPoint</Application>
  <PresentationFormat>Custom</PresentationFormat>
  <Paragraphs>148</Paragraphs>
  <Slides>22</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Wisp</vt:lpstr>
      <vt:lpstr>Adobe Acrobat Document</vt:lpstr>
      <vt:lpstr>Poetry in Nature: Writing Activities and Comparisons to Caddo Poetry</vt:lpstr>
      <vt:lpstr>Lesson Objective</vt:lpstr>
      <vt:lpstr>Kee Whut Nah Sundah People: A Caddo Journey, by Guyneth Bedoka (1999)</vt:lpstr>
      <vt:lpstr>Kee Whut Nah Sundah People: A Caddo Journey, by Guyneth Bedoka (1999)</vt:lpstr>
      <vt:lpstr>Take a Deeper Look at Nature</vt:lpstr>
      <vt:lpstr>Snap Pictures, Observe, and Document</vt:lpstr>
      <vt:lpstr>PowerPoint Presentation</vt:lpstr>
      <vt:lpstr>Handouts for the Classroom:</vt:lpstr>
      <vt:lpstr>Cornell Notes</vt:lpstr>
      <vt:lpstr>One Pager</vt:lpstr>
      <vt:lpstr>A Sample of Poetry  for the Classroom</vt:lpstr>
      <vt:lpstr>Poetry References and  Online Activities</vt:lpstr>
      <vt:lpstr>Caddo House Writing Page</vt:lpstr>
      <vt:lpstr>Additional Resources</vt:lpstr>
      <vt:lpstr>Connect to the Past</vt:lpstr>
      <vt:lpstr>“out of the road”</vt:lpstr>
      <vt:lpstr>PowerPoint Presentation</vt:lpstr>
      <vt:lpstr>Luis de Moscoso Alvarado in East Texas</vt:lpstr>
      <vt:lpstr>Following Footnote #3</vt:lpstr>
      <vt:lpstr>John R. Swanton, </vt:lpstr>
      <vt:lpstr>DBQ Resources </vt:lpstr>
      <vt:lpstr>DBQ Resources Continued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Poetry @ Caddo SHS</dc:title>
  <dc:creator>Kathy Lathen</dc:creator>
  <cp:lastModifiedBy>HS</cp:lastModifiedBy>
  <cp:revision>68</cp:revision>
  <dcterms:created xsi:type="dcterms:W3CDTF">2018-07-03T23:52:18Z</dcterms:created>
  <dcterms:modified xsi:type="dcterms:W3CDTF">2018-07-14T19:52:48Z</dcterms:modified>
</cp:coreProperties>
</file>